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765" r:id="rId1"/>
  </p:sldMasterIdLst>
  <p:notesMasterIdLst>
    <p:notesMasterId r:id="rId22"/>
  </p:notesMasterIdLst>
  <p:sldIdLst>
    <p:sldId id="256" r:id="rId2"/>
    <p:sldId id="269" r:id="rId3"/>
    <p:sldId id="270" r:id="rId4"/>
    <p:sldId id="260" r:id="rId5"/>
    <p:sldId id="264" r:id="rId6"/>
    <p:sldId id="282" r:id="rId7"/>
    <p:sldId id="283" r:id="rId8"/>
    <p:sldId id="281" r:id="rId9"/>
    <p:sldId id="261" r:id="rId10"/>
    <p:sldId id="268" r:id="rId11"/>
    <p:sldId id="279" r:id="rId12"/>
    <p:sldId id="278" r:id="rId13"/>
    <p:sldId id="262" r:id="rId14"/>
    <p:sldId id="275" r:id="rId15"/>
    <p:sldId id="274" r:id="rId16"/>
    <p:sldId id="272" r:id="rId17"/>
    <p:sldId id="273" r:id="rId18"/>
    <p:sldId id="277" r:id="rId19"/>
    <p:sldId id="280" r:id="rId20"/>
    <p:sldId id="266" r:id="rId21"/>
  </p:sldIdLst>
  <p:sldSz cx="12192000" cy="6858000"/>
  <p:notesSz cx="6858000" cy="9144000"/>
  <p:embeddedFontLst>
    <p:embeddedFont>
      <p:font typeface="Wingdings 3" panose="05040102010807070707" pitchFamily="18" charset="2"/>
      <p:regular r:id="rId23"/>
    </p:embeddedFont>
    <p:embeddedFont>
      <p:font typeface="Century Gothic" panose="020B0502020202020204" pitchFamily="34" charset="0"/>
      <p:regular r:id="rId24"/>
      <p:bold r:id="rId25"/>
      <p:italic r:id="rId26"/>
      <p:boldItalic r:id="rId27"/>
    </p:embeddedFont>
    <p:embeddedFont>
      <p:font typeface="DINPro-Bold" panose="02000503030000020004" pitchFamily="50" charset="0"/>
      <p:bold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  <a:srgbClr val="43886B"/>
    <a:srgbClr val="FFFFFF"/>
    <a:srgbClr val="6396C5"/>
    <a:srgbClr val="A3B6C5"/>
    <a:srgbClr val="456988"/>
    <a:srgbClr val="4A7192"/>
    <a:srgbClr val="5D8CB3"/>
    <a:srgbClr val="4D7391"/>
    <a:srgbClr val="2B3F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23" autoAdjust="0"/>
    <p:restoredTop sz="86432"/>
  </p:normalViewPr>
  <p:slideViewPr>
    <p:cSldViewPr snapToGrid="0">
      <p:cViewPr>
        <p:scale>
          <a:sx n="100" d="100"/>
          <a:sy n="100" d="100"/>
        </p:scale>
        <p:origin x="966" y="3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05" d="100"/>
          <a:sy n="105" d="100"/>
        </p:scale>
        <p:origin x="422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9AA400-A39E-5B41-A3FE-B56123304DBC}" type="datetimeFigureOut">
              <a:rPr lang="ru-RU" smtClean="0"/>
              <a:t>20.11.2017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46B099-0584-A74E-B05A-B175B4BDA1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1799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6B099-0584-A74E-B05A-B175B4BDA1C5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07238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6B099-0584-A74E-B05A-B175B4BDA1C5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6143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46B099-0584-A74E-B05A-B175B4BDA1C5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8067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7653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5094880"/>
            <a:ext cx="8825658" cy="861420"/>
          </a:xfrm>
        </p:spPr>
        <p:txBody>
          <a:bodyPr anchor="t"/>
          <a:lstStyle>
            <a:lvl1pPr marL="0" indent="0" algn="l">
              <a:buNone/>
              <a:defRPr sz="24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dirty="0"/>
              <a:t>Образец подзаголовка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21F46F1-1762-4517-A53C-944D6AAA8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4001CCC-A95E-4F6B-99E3-7CC62C9382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56300" y="6396316"/>
            <a:ext cx="6023451" cy="457201"/>
          </a:xfrm>
          <a:prstGeom prst="rect">
            <a:avLst/>
          </a:prstGeom>
        </p:spPr>
        <p:txBody>
          <a:bodyPr anchor="ctr"/>
          <a:lstStyle>
            <a:lvl1pPr algn="r">
              <a:defRPr sz="1400">
                <a:solidFill>
                  <a:srgbClr val="FFFFFF"/>
                </a:solidFill>
                <a:latin typeface="DINPro-Bold" panose="02000503030000020004" pitchFamily="50" charset="0"/>
                <a:ea typeface="DINPro-Bold" panose="02000503030000020004" pitchFamily="50" charset="0"/>
                <a:cs typeface="DINPro-Bold" panose="02000503030000020004" pitchFamily="50" charset="0"/>
              </a:defRPr>
            </a:lvl1pPr>
          </a:lstStyle>
          <a:p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ое изображение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dirty="0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0D71459-D0F4-4E50-A6AA-315C665373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56300" y="6396316"/>
            <a:ext cx="6023451" cy="457201"/>
          </a:xfrm>
          <a:prstGeom prst="rect">
            <a:avLst/>
          </a:prstGeom>
        </p:spPr>
        <p:txBody>
          <a:bodyPr anchor="ctr"/>
          <a:lstStyle>
            <a:lvl1pPr algn="r">
              <a:defRPr sz="1400">
                <a:solidFill>
                  <a:srgbClr val="FFFFFF"/>
                </a:solidFill>
                <a:latin typeface="DINPro-Bold" panose="02000503030000020004" pitchFamily="50" charset="0"/>
                <a:ea typeface="DINPro-Bold" panose="02000503030000020004" pitchFamily="50" charset="0"/>
                <a:cs typeface="DINPro-Bold" panose="02000503030000020004" pitchFamily="50" charset="0"/>
              </a:defRPr>
            </a:lvl1pPr>
          </a:lstStyle>
          <a:p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CCCF2E23-14BA-4C1F-A7FC-5D529CACE8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56300" y="6396316"/>
            <a:ext cx="6023451" cy="457201"/>
          </a:xfrm>
          <a:prstGeom prst="rect">
            <a:avLst/>
          </a:prstGeom>
        </p:spPr>
        <p:txBody>
          <a:bodyPr anchor="ctr"/>
          <a:lstStyle>
            <a:lvl1pPr algn="r">
              <a:defRPr sz="1400">
                <a:solidFill>
                  <a:srgbClr val="FFFFFF"/>
                </a:solidFill>
                <a:latin typeface="DINPro-Bold" panose="02000503030000020004" pitchFamily="50" charset="0"/>
                <a:ea typeface="DINPro-Bold" panose="02000503030000020004" pitchFamily="50" charset="0"/>
                <a:cs typeface="DINPro-Bold" panose="02000503030000020004" pitchFamily="50" charset="0"/>
              </a:defRPr>
            </a:lvl1pPr>
          </a:lstStyle>
          <a:p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FC9FDDC2-772B-4D05-A518-BBB403783D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56300" y="6396316"/>
            <a:ext cx="6023451" cy="457201"/>
          </a:xfrm>
          <a:prstGeom prst="rect">
            <a:avLst/>
          </a:prstGeom>
        </p:spPr>
        <p:txBody>
          <a:bodyPr anchor="ctr"/>
          <a:lstStyle>
            <a:lvl1pPr algn="r">
              <a:defRPr sz="1400">
                <a:solidFill>
                  <a:srgbClr val="FFFFFF"/>
                </a:solidFill>
                <a:latin typeface="DINPro-Bold" panose="02000503030000020004" pitchFamily="50" charset="0"/>
                <a:ea typeface="DINPro-Bold" panose="02000503030000020004" pitchFamily="50" charset="0"/>
                <a:cs typeface="DINPro-Bold" panose="02000503030000020004" pitchFamily="50" charset="0"/>
              </a:defRPr>
            </a:lvl1pPr>
          </a:lstStyle>
          <a:p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с имен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333A0D4-F7A3-4AF1-95D1-D9796AA0F1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56300" y="6396316"/>
            <a:ext cx="6023451" cy="457201"/>
          </a:xfrm>
          <a:prstGeom prst="rect">
            <a:avLst/>
          </a:prstGeom>
        </p:spPr>
        <p:txBody>
          <a:bodyPr anchor="ctr"/>
          <a:lstStyle>
            <a:lvl1pPr algn="r">
              <a:defRPr sz="1400">
                <a:solidFill>
                  <a:srgbClr val="FFFFFF"/>
                </a:solidFill>
                <a:latin typeface="DINPro-Bold" panose="02000503030000020004" pitchFamily="50" charset="0"/>
                <a:ea typeface="DINPro-Bold" panose="02000503030000020004" pitchFamily="50" charset="0"/>
                <a:cs typeface="DINPro-Bold" panose="02000503030000020004" pitchFamily="50" charset="0"/>
              </a:defRPr>
            </a:lvl1pPr>
          </a:lstStyle>
          <a:p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CBBC0046-22F6-4E52-A0AB-74DA395F662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956300" y="6396316"/>
            <a:ext cx="6023451" cy="457201"/>
          </a:xfrm>
          <a:prstGeom prst="rect">
            <a:avLst/>
          </a:prstGeom>
        </p:spPr>
        <p:txBody>
          <a:bodyPr anchor="ctr"/>
          <a:lstStyle>
            <a:lvl1pPr algn="r">
              <a:defRPr sz="1400">
                <a:solidFill>
                  <a:srgbClr val="FFFFFF"/>
                </a:solidFill>
                <a:latin typeface="DINPro-Bold" panose="02000503030000020004" pitchFamily="50" charset="0"/>
                <a:ea typeface="DINPro-Bold" panose="02000503030000020004" pitchFamily="50" charset="0"/>
                <a:cs typeface="DINPro-Bold" panose="02000503030000020004" pitchFamily="50" charset="0"/>
              </a:defRPr>
            </a:lvl1pPr>
          </a:lstStyle>
          <a:p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ки с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 b="1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 b="1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 b="1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 b="1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2D774C72-0A3E-4D3C-8516-143328439E71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5956300" y="6396316"/>
            <a:ext cx="6023451" cy="457201"/>
          </a:xfrm>
          <a:prstGeom prst="rect">
            <a:avLst/>
          </a:prstGeom>
        </p:spPr>
        <p:txBody>
          <a:bodyPr anchor="ctr"/>
          <a:lstStyle>
            <a:lvl1pPr algn="r">
              <a:defRPr sz="1400">
                <a:solidFill>
                  <a:srgbClr val="FFFFFF"/>
                </a:solidFill>
                <a:latin typeface="DINPro-Bold" panose="02000503030000020004" pitchFamily="50" charset="0"/>
                <a:ea typeface="DINPro-Bold" panose="02000503030000020004" pitchFamily="50" charset="0"/>
                <a:cs typeface="DINPro-Bold" panose="02000503030000020004" pitchFamily="50" charset="0"/>
              </a:defRPr>
            </a:lvl1pPr>
          </a:lstStyle>
          <a:p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97DECD82-254B-4856-896E-C35F43F1DB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56300" y="6396316"/>
            <a:ext cx="6023451" cy="457201"/>
          </a:xfrm>
          <a:prstGeom prst="rect">
            <a:avLst/>
          </a:prstGeom>
        </p:spPr>
        <p:txBody>
          <a:bodyPr anchor="ctr"/>
          <a:lstStyle>
            <a:lvl1pPr algn="r">
              <a:defRPr sz="1400">
                <a:solidFill>
                  <a:srgbClr val="FFFFFF"/>
                </a:solidFill>
                <a:latin typeface="DINPro-Bold" panose="02000503030000020004" pitchFamily="50" charset="0"/>
                <a:ea typeface="DINPro-Bold" panose="02000503030000020004" pitchFamily="50" charset="0"/>
                <a:cs typeface="DINPro-Bold" panose="02000503030000020004" pitchFamily="50" charset="0"/>
              </a:defRPr>
            </a:lvl1pPr>
          </a:lstStyle>
          <a:p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D8647C9-CD0B-4100-B07A-971CF5D300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56300" y="6396316"/>
            <a:ext cx="6023451" cy="457201"/>
          </a:xfrm>
          <a:prstGeom prst="rect">
            <a:avLst/>
          </a:prstGeom>
        </p:spPr>
        <p:txBody>
          <a:bodyPr anchor="ctr"/>
          <a:lstStyle>
            <a:lvl1pPr>
              <a:defRPr sz="1400">
                <a:solidFill>
                  <a:srgbClr val="FFFFFF"/>
                </a:solidFill>
                <a:latin typeface="DINPro-Bold" panose="02000503030000020004" pitchFamily="50" charset="0"/>
                <a:ea typeface="DINPro-Bold" panose="02000503030000020004" pitchFamily="50" charset="0"/>
                <a:cs typeface="DINPro-Bold" panose="02000503030000020004" pitchFamily="50" charset="0"/>
              </a:defRPr>
            </a:lvl1pPr>
          </a:lstStyle>
          <a:p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 b="1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838275"/>
            <a:ext cx="294005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1" cy="24765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 b="1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5414539"/>
            <a:ext cx="2940051" cy="871964"/>
          </a:xfrm>
        </p:spPr>
        <p:txBody>
          <a:bodyPr anchor="t">
            <a:normAutofit/>
          </a:bodyPr>
          <a:lstStyle>
            <a:lvl1pPr marL="0" indent="0">
              <a:buNone/>
              <a:defRPr sz="2000" b="1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6" y="4838275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5" y="2209800"/>
            <a:ext cx="2930525" cy="24765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 b="1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5414538"/>
            <a:ext cx="2934407" cy="871964"/>
          </a:xfrm>
        </p:spPr>
        <p:txBody>
          <a:bodyPr anchor="t">
            <a:normAutofit/>
          </a:bodyPr>
          <a:lstStyle>
            <a:lvl1pPr marL="0" indent="0">
              <a:buNone/>
              <a:defRPr sz="2000" b="1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4838275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701" y="2209800"/>
            <a:ext cx="2932113" cy="24765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 b="1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6" y="5414536"/>
            <a:ext cx="2935997" cy="871964"/>
          </a:xfrm>
        </p:spPr>
        <p:txBody>
          <a:bodyPr anchor="t">
            <a:normAutofit/>
          </a:bodyPr>
          <a:lstStyle>
            <a:lvl1pPr marL="0" indent="0">
              <a:buNone/>
              <a:defRPr sz="2000" b="1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93459393-618D-41C5-8DD3-470E440D6595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64486479-14EE-42A8-A1E2-05DA823DA1AE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>
          <a:xfrm>
            <a:off x="5956300" y="6396316"/>
            <a:ext cx="6023451" cy="457201"/>
          </a:xfrm>
          <a:prstGeom prst="rect">
            <a:avLst/>
          </a:prstGeom>
        </p:spPr>
        <p:txBody>
          <a:bodyPr anchor="ctr"/>
          <a:lstStyle>
            <a:lvl1pPr algn="r">
              <a:defRPr sz="1400">
                <a:solidFill>
                  <a:srgbClr val="FFFFFF"/>
                </a:solidFill>
                <a:latin typeface="DINPro-Bold" panose="02000503030000020004" pitchFamily="50" charset="0"/>
                <a:ea typeface="DINPro-Bold" panose="02000503030000020004" pitchFamily="50" charset="0"/>
                <a:cs typeface="DINPro-Bold" panose="02000503030000020004" pitchFamily="50" charset="0"/>
              </a:defRPr>
            </a:lvl1pPr>
          </a:lstStyle>
          <a:p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29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200"/>
            </a:lvl1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9" name="Заголовок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8AA6B00-54AE-4165-8E3C-9F1E82EDC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DD79B7DC-9D8C-4DFE-8933-5C02FC682D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56300" y="6396316"/>
            <a:ext cx="6023451" cy="457201"/>
          </a:xfrm>
          <a:prstGeom prst="rect">
            <a:avLst/>
          </a:prstGeom>
        </p:spPr>
        <p:txBody>
          <a:bodyPr anchor="ctr"/>
          <a:lstStyle>
            <a:lvl1pPr>
              <a:defRPr sz="1400">
                <a:solidFill>
                  <a:srgbClr val="FFFFFF"/>
                </a:solidFill>
                <a:latin typeface="DINPro-Bold" panose="02000503030000020004" pitchFamily="50" charset="0"/>
                <a:ea typeface="DINPro-Bold" panose="02000503030000020004" pitchFamily="50" charset="0"/>
                <a:cs typeface="DINPro-Bold" panose="02000503030000020004" pitchFamily="50" charset="0"/>
              </a:defRPr>
            </a:lvl1pPr>
          </a:lstStyle>
          <a:p>
            <a:pPr algn="r"/>
            <a:r>
              <a:rPr lang="ru-RU" dirty="0"/>
              <a:t>Корж Д.А. МБОУ г. Иркутска Лицей №1, 11 класс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1" cap="none"/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9"/>
            <a:ext cx="9404723" cy="969682"/>
          </a:xfrm>
        </p:spPr>
        <p:txBody>
          <a:bodyPr/>
          <a:lstStyle/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1617681"/>
            <a:ext cx="4396339" cy="4473914"/>
          </a:xfrm>
        </p:spPr>
        <p:txBody>
          <a:bodyPr anchor="ctr">
            <a:normAutofit/>
          </a:bodyPr>
          <a:lstStyle>
            <a:lvl1pPr>
              <a:defRPr sz="22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73593" y="1612900"/>
            <a:ext cx="4396341" cy="4478693"/>
          </a:xfrm>
        </p:spPr>
        <p:txBody>
          <a:bodyPr anchor="ctr">
            <a:normAutofit/>
          </a:bodyPr>
          <a:lstStyle>
            <a:lvl1pPr>
              <a:defRPr sz="22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74739" y="1790701"/>
            <a:ext cx="990599" cy="3047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CCB4B7C-DABE-499E-B5C3-01140657632B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5956300" y="6396316"/>
            <a:ext cx="6023451" cy="457201"/>
          </a:xfrm>
          <a:prstGeom prst="rect">
            <a:avLst/>
          </a:prstGeom>
        </p:spPr>
        <p:txBody>
          <a:bodyPr anchor="ctr"/>
          <a:lstStyle>
            <a:lvl1pPr>
              <a:defRPr sz="1400">
                <a:solidFill>
                  <a:srgbClr val="FFFFFF"/>
                </a:solidFill>
                <a:latin typeface="DINPro-Bold" panose="02000503030000020004" pitchFamily="50" charset="0"/>
                <a:ea typeface="DINPro-Bold" panose="02000503030000020004" pitchFamily="50" charset="0"/>
                <a:cs typeface="DINPro-Bold" panose="02000503030000020004" pitchFamily="50" charset="0"/>
              </a:defRPr>
            </a:lvl1pPr>
          </a:lstStyle>
          <a:p>
            <a:pPr algn="r"/>
            <a:r>
              <a:rPr lang="ru-RU" dirty="0"/>
              <a:t>Корж Д.А. МБОУ г. Иркутска Лицей №1, 11 класс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90599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7877CA9-AAE9-44BF-B8E1-16181454A1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983460" y="6400799"/>
            <a:ext cx="6023451" cy="457201"/>
          </a:xfrm>
          <a:prstGeom prst="rect">
            <a:avLst/>
          </a:prstGeom>
        </p:spPr>
        <p:txBody>
          <a:bodyPr anchor="ctr"/>
          <a:lstStyle>
            <a:lvl1pPr algn="r">
              <a:defRPr sz="1400">
                <a:solidFill>
                  <a:srgbClr val="FFFFFF"/>
                </a:solidFill>
                <a:latin typeface="DINPro-Bold" panose="02000503030000020004" pitchFamily="50" charset="0"/>
                <a:ea typeface="DINPro-Bold" panose="02000503030000020004" pitchFamily="50" charset="0"/>
                <a:cs typeface="DINPro-Bold" panose="02000503030000020004" pitchFamily="50" charset="0"/>
              </a:defRPr>
            </a:lvl1pPr>
          </a:lstStyle>
          <a:p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1905000"/>
            <a:ext cx="4396339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97025404-350A-44CF-9C95-342AC39DC3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56300" y="6396316"/>
            <a:ext cx="6023451" cy="457201"/>
          </a:xfrm>
          <a:prstGeom prst="rect">
            <a:avLst/>
          </a:prstGeom>
        </p:spPr>
        <p:txBody>
          <a:bodyPr anchor="ctr"/>
          <a:lstStyle>
            <a:lvl1pPr>
              <a:defRPr sz="1400">
                <a:solidFill>
                  <a:srgbClr val="FFFFFF"/>
                </a:solidFill>
                <a:latin typeface="DINPro-Bold" panose="02000503030000020004" pitchFamily="50" charset="0"/>
                <a:ea typeface="DINPro-Bold" panose="02000503030000020004" pitchFamily="50" charset="0"/>
                <a:cs typeface="DINPro-Bold" panose="02000503030000020004" pitchFamily="50" charset="0"/>
              </a:defRPr>
            </a:lvl1pPr>
          </a:lstStyle>
          <a:p>
            <a:pPr algn="r"/>
            <a:r>
              <a:rPr lang="ru-RU" dirty="0"/>
              <a:t>Корж Д.А. МБОУ г. Иркутска Лицей №1, 11 класс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4815" y="2822785"/>
            <a:ext cx="9404723" cy="140053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>
          <a:xfrm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>
          <a:xfrm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21A8E0-90B3-4343-8D65-3985282994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56300" y="6396316"/>
            <a:ext cx="6023451" cy="457201"/>
          </a:xfrm>
          <a:prstGeom prst="rect">
            <a:avLst/>
          </a:prstGeom>
        </p:spPr>
        <p:txBody>
          <a:bodyPr anchor="ctr"/>
          <a:lstStyle>
            <a:lvl1pPr algn="r">
              <a:defRPr sz="1400">
                <a:solidFill>
                  <a:srgbClr val="FFFFFF"/>
                </a:solidFill>
                <a:latin typeface="DINPro-Bold" panose="02000503030000020004" pitchFamily="50" charset="0"/>
                <a:ea typeface="DINPro-Bold" panose="02000503030000020004" pitchFamily="50" charset="0"/>
                <a:cs typeface="DINPro-Bold" panose="02000503030000020004" pitchFamily="50" charset="0"/>
              </a:defRPr>
            </a:lvl1pPr>
          </a:lstStyle>
          <a:p>
            <a:r>
              <a:rPr lang="ru-RU" dirty="0"/>
              <a:t>Корж Д.А. МБОУ г. Иркутска Лицей №1, 11 класс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 b="0"/>
            </a:lvl1pPr>
            <a:lvl2pPr>
              <a:defRPr sz="1800" b="0"/>
            </a:lvl2pPr>
            <a:lvl3pPr>
              <a:defRPr sz="1600" b="0"/>
            </a:lvl3pPr>
            <a:lvl4pPr>
              <a:defRPr sz="1400" b="0"/>
            </a:lvl4pPr>
            <a:lvl5pPr>
              <a:defRPr sz="1400" b="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 b="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>
          <a:xfrm>
            <a:off x="10155639" y="1790701"/>
            <a:ext cx="990599" cy="3047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7CC07F0-7695-44F4-9BC6-92EC800C23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56300" y="6396316"/>
            <a:ext cx="6023451" cy="457201"/>
          </a:xfrm>
          <a:prstGeom prst="rect">
            <a:avLst/>
          </a:prstGeom>
        </p:spPr>
        <p:txBody>
          <a:bodyPr anchor="ctr"/>
          <a:lstStyle>
            <a:lvl1pPr>
              <a:defRPr sz="1400">
                <a:solidFill>
                  <a:srgbClr val="FFFFFF"/>
                </a:solidFill>
                <a:latin typeface="DINPro-Bold" panose="02000503030000020004" pitchFamily="50" charset="0"/>
                <a:ea typeface="DINPro-Bold" panose="02000503030000020004" pitchFamily="50" charset="0"/>
                <a:cs typeface="DINPro-Bold" panose="02000503030000020004" pitchFamily="50" charset="0"/>
              </a:defRPr>
            </a:lvl1pPr>
          </a:lstStyle>
          <a:p>
            <a:pPr algn="r"/>
            <a:r>
              <a:rPr lang="ru-RU" dirty="0"/>
              <a:t>Корж Д.А. МБОУ г. Иркутска Лицей №1, 11 класс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1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9059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3600" b="1" i="0">
                <a:solidFill>
                  <a:schemeClr val="tx1">
                    <a:tint val="75000"/>
                  </a:schemeClr>
                </a:solidFill>
                <a:effectLst>
                  <a:outerShdw blurRad="76200" dist="38100" dir="5400000" sx="103000" sy="103000" algn="t" rotWithShape="0">
                    <a:prstClr val="black">
                      <a:alpha val="42000"/>
                    </a:prstClr>
                  </a:outerShdw>
                </a:effectLst>
                <a:latin typeface="DINPro-Bold" panose="02000503030000020004" pitchFamily="50" charset="0"/>
                <a:ea typeface="DINPro-Bold" panose="02000503030000020004" pitchFamily="50" charset="0"/>
                <a:cs typeface="DINPro-Bold" panose="02000503030000020004" pitchFamily="50" charset="0"/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56300" y="6396316"/>
            <a:ext cx="6023451" cy="457201"/>
          </a:xfrm>
          <a:prstGeom prst="rect">
            <a:avLst/>
          </a:prstGeom>
        </p:spPr>
        <p:txBody>
          <a:bodyPr anchor="ctr"/>
          <a:lstStyle>
            <a:lvl1pPr>
              <a:defRPr sz="1400" b="1">
                <a:solidFill>
                  <a:srgbClr val="FFFFFF"/>
                </a:solidFill>
                <a:latin typeface="DINPro-Bold" panose="02000503030000020004" pitchFamily="50" charset="0"/>
                <a:ea typeface="DINPro-Bold" panose="02000503030000020004" pitchFamily="50" charset="0"/>
                <a:cs typeface="DINPro-Bold" panose="02000503030000020004" pitchFamily="50" charset="0"/>
              </a:defRPr>
            </a:lvl1pPr>
          </a:lstStyle>
          <a:p>
            <a:pPr algn="r"/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6135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84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  <p:sldLayoutId id="2147483778" r:id="rId14"/>
    <p:sldLayoutId id="2147483779" r:id="rId15"/>
    <p:sldLayoutId id="2147483780" r:id="rId16"/>
    <p:sldLayoutId id="2147483781" r:id="rId17"/>
    <p:sldLayoutId id="2147483782" r:id="rId18"/>
    <p:sldLayoutId id="2147483783" r:id="rId19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4000" b="1" i="0" kern="1200">
          <a:solidFill>
            <a:schemeClr val="tx2"/>
          </a:solidFill>
          <a:latin typeface="DINPro-Bold" panose="02000503030000020004" pitchFamily="50" charset="0"/>
          <a:ea typeface="DINPro-Bold" panose="02000503030000020004" pitchFamily="50" charset="0"/>
          <a:cs typeface="DINPro-Bold" panose="02000503030000020004" pitchFamily="50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200" b="1" i="0" kern="1200">
          <a:solidFill>
            <a:schemeClr val="tx1"/>
          </a:solidFill>
          <a:latin typeface="DINPro-Bold" panose="02000503030000020004" pitchFamily="50" charset="0"/>
          <a:ea typeface="DINPro-Bold" panose="02000503030000020004" pitchFamily="50" charset="0"/>
          <a:cs typeface="DINPro-Bold" panose="02000503030000020004" pitchFamily="50" charset="0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1" i="0" kern="1200">
          <a:solidFill>
            <a:schemeClr val="tx1"/>
          </a:solidFill>
          <a:latin typeface="DINPro-Bold" panose="02000503030000020004" pitchFamily="50" charset="0"/>
          <a:ea typeface="DINPro-Bold" panose="02000503030000020004" pitchFamily="50" charset="0"/>
          <a:cs typeface="DINPro-Bold" panose="02000503030000020004" pitchFamily="50" charset="0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1" i="0" kern="1200">
          <a:solidFill>
            <a:schemeClr val="tx1"/>
          </a:solidFill>
          <a:latin typeface="DINPro-Bold" panose="02000503030000020004" pitchFamily="50" charset="0"/>
          <a:ea typeface="DINPro-Bold" panose="02000503030000020004" pitchFamily="50" charset="0"/>
          <a:cs typeface="DINPro-Bold" panose="02000503030000020004" pitchFamily="50" charset="0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1" i="0" kern="1200">
          <a:solidFill>
            <a:schemeClr val="tx1"/>
          </a:solidFill>
          <a:latin typeface="DINPro-Bold" panose="02000503030000020004" pitchFamily="50" charset="0"/>
          <a:ea typeface="DINPro-Bold" panose="02000503030000020004" pitchFamily="50" charset="0"/>
          <a:cs typeface="DINPro-Bold" panose="02000503030000020004" pitchFamily="50" charset="0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1" i="0" kern="1200">
          <a:solidFill>
            <a:schemeClr val="tx1"/>
          </a:solidFill>
          <a:latin typeface="DINPro-Bold" panose="02000503030000020004" pitchFamily="50" charset="0"/>
          <a:ea typeface="DINPro-Bold" panose="02000503030000020004" pitchFamily="50" charset="0"/>
          <a:cs typeface="DINPro-Bold" panose="02000503030000020004" pitchFamily="50" charset="0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xbt.com/video/3dterrains-generation.shtml" TargetMode="External"/><Relationship Id="rId2" Type="http://schemas.openxmlformats.org/officeDocument/2006/relationships/hyperlink" Target="https://habrahabr.ru/post/111538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ibnoise.sourceforge.net/glossary/index.html" TargetMode="External"/><Relationship Id="rId4" Type="http://schemas.openxmlformats.org/officeDocument/2006/relationships/hyperlink" Target="http://www-cs-students.stanford.edu/~amitp/game-programming/polygon-map-generation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sz="4400" dirty="0"/>
              <a:t>Разработка процедурного генератора бесконечных ландшафтов 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Корж Даниил Андреевич, МБОУ г. Иркутска Лицей №1, 11 класс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2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upload.wikimedia.org/wikipedia/commons/7/7b/Vegetation-no-legen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6111" y="1443317"/>
            <a:ext cx="10474173" cy="47162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Карта биомов реального мира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880" y="4539461"/>
            <a:ext cx="2691397" cy="1856855"/>
          </a:xfrm>
          <a:prstGeom prst="rect">
            <a:avLst/>
          </a:prstGeom>
          <a:ln w="127000">
            <a:solidFill>
              <a:srgbClr val="F9F9F9"/>
            </a:solidFill>
            <a:miter lim="800000"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E878F768-6A1A-4D3B-B1B1-9F779ECE8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id="{A1E1CD44-B0D6-4DDC-B4A1-75FB0AC312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ru-RU" dirty="0"/>
              <a:t>Корж Д.А. МБОУ г. Иркутска Лицей №1, 11 класс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34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Применение к визуальной модели</a:t>
            </a:r>
          </a:p>
        </p:txBody>
      </p:sp>
      <p:pic>
        <p:nvPicPr>
          <p:cNvPr id="2" name="Объект 1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77913" y="1603515"/>
            <a:ext cx="4611687" cy="46116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Объект 7"/>
          <p:cNvSpPr>
            <a:spLocks noGrp="1"/>
          </p:cNvSpPr>
          <p:nvPr>
            <p:ph sz="half" idx="2"/>
          </p:nvPr>
        </p:nvSpPr>
        <p:spPr>
          <a:xfrm>
            <a:off x="6073593" y="1612900"/>
            <a:ext cx="5040494" cy="46023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Основные этапы</a:t>
            </a:r>
            <a:r>
              <a:rPr lang="en-US" dirty="0"/>
              <a:t>:</a:t>
            </a:r>
            <a:endParaRPr lang="ru-RU" dirty="0"/>
          </a:p>
          <a:p>
            <a:r>
              <a:rPr lang="ru-RU" dirty="0"/>
              <a:t>Применение карты высот к полигональной сетке ландшафта. </a:t>
            </a:r>
          </a:p>
          <a:p>
            <a:r>
              <a:rPr lang="ru-RU" dirty="0"/>
              <a:t>Текстурирование ландшафта на основе получаемой карты биомов</a:t>
            </a:r>
          </a:p>
          <a:p>
            <a:r>
              <a:rPr lang="ru-RU" dirty="0"/>
              <a:t>Расстановка травы, деревьев, камней, и прочих деталей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7902427-65A0-4CB4-BCC3-10B76FF48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22FE1BF2-BA17-484B-8AF7-61F7B896598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 algn="r"/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298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Хронология развития проекта</a:t>
            </a:r>
          </a:p>
        </p:txBody>
      </p:sp>
      <p:sp>
        <p:nvSpPr>
          <p:cNvPr id="8" name="Объект 7"/>
          <p:cNvSpPr>
            <a:spLocks noGrp="1"/>
          </p:cNvSpPr>
          <p:nvPr>
            <p:ph sz="half" idx="2"/>
          </p:nvPr>
        </p:nvSpPr>
        <p:spPr>
          <a:xfrm>
            <a:off x="5732190" y="1119275"/>
            <a:ext cx="4396341" cy="2789642"/>
          </a:xfrm>
        </p:spPr>
        <p:txBody>
          <a:bodyPr/>
          <a:lstStyle/>
          <a:p>
            <a:r>
              <a:rPr lang="ru-RU" dirty="0"/>
              <a:t>Смена алгоритма расчёта карты высот</a:t>
            </a:r>
          </a:p>
          <a:p>
            <a:r>
              <a:rPr lang="ru-RU" dirty="0"/>
              <a:t>Создание универсальной модели</a:t>
            </a:r>
          </a:p>
          <a:p>
            <a:r>
              <a:rPr lang="ru-RU" dirty="0"/>
              <a:t>Использование принципов отложенного вычисления и параллелизации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3F7E792-2E55-43A5-BCF4-1D611B894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  <p:sp>
        <p:nvSpPr>
          <p:cNvPr id="11" name="Нижний колонтитул 10">
            <a:extLst>
              <a:ext uri="{FF2B5EF4-FFF2-40B4-BE49-F238E27FC236}">
                <a16:creationId xmlns:a16="http://schemas.microsoft.com/office/drawing/2014/main" id="{04009CA3-0038-408C-BAAD-47990E5F3850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 algn="r"/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  <p:pic>
        <p:nvPicPr>
          <p:cNvPr id="17" name="Объект 16">
            <a:extLst>
              <a:ext uri="{FF2B5EF4-FFF2-40B4-BE49-F238E27FC236}">
                <a16:creationId xmlns:a16="http://schemas.microsoft.com/office/drawing/2014/main" id="{6DBD0A40-B0D0-4697-ACBD-2D856999413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956300" y="3966993"/>
            <a:ext cx="4395787" cy="24382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9AA0E6E9-2331-429A-A5A4-F64DC35EF4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8" t="10166" r="4021" b="7997"/>
          <a:stretch/>
        </p:blipFill>
        <p:spPr>
          <a:xfrm>
            <a:off x="1103312" y="1312222"/>
            <a:ext cx="4437730" cy="246919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5" name="Объект 22">
            <a:extLst>
              <a:ext uri="{FF2B5EF4-FFF2-40B4-BE49-F238E27FC236}">
                <a16:creationId xmlns:a16="http://schemas.microsoft.com/office/drawing/2014/main" id="{8A46265A-FDF9-4790-BE03-53486796E9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3312" y="3966993"/>
            <a:ext cx="4437730" cy="246919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3641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Отложенные вычисления</a:t>
            </a:r>
          </a:p>
        </p:txBody>
      </p:sp>
      <p:sp>
        <p:nvSpPr>
          <p:cNvPr id="7" name="Объект 6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Ленивые вычисления </a:t>
            </a:r>
            <a:r>
              <a:rPr lang="ru-RU" i="1" dirty="0"/>
              <a:t>(англ. </a:t>
            </a:r>
            <a:r>
              <a:rPr lang="en-US" i="1" dirty="0"/>
              <a:t>lazy evaluation</a:t>
            </a:r>
            <a:r>
              <a:rPr lang="ru-RU" i="1" dirty="0"/>
              <a:t>, также отложенные вычисления) </a:t>
            </a:r>
            <a:r>
              <a:rPr lang="ru-RU" dirty="0"/>
              <a:t>– стратегия вычисления, согласно которой расчёты следует откладывать до тех пор, пока не понадобится их результат.</a:t>
            </a:r>
            <a:endParaRPr lang="en-US" b="1" dirty="0"/>
          </a:p>
          <a:p>
            <a:pPr marL="0" indent="0">
              <a:buNone/>
            </a:pPr>
            <a:r>
              <a:rPr lang="ru-RU" dirty="0"/>
              <a:t>Производится расчёт только определённых частей карты, называемых чанками </a:t>
            </a:r>
            <a:r>
              <a:rPr lang="en-US" i="1" dirty="0"/>
              <a:t>(</a:t>
            </a:r>
            <a:r>
              <a:rPr lang="ru-RU" i="1" dirty="0"/>
              <a:t>англ</a:t>
            </a:r>
            <a:r>
              <a:rPr lang="en-US" i="1" dirty="0"/>
              <a:t>. Chunk </a:t>
            </a:r>
            <a:r>
              <a:rPr lang="ru-RU" dirty="0"/>
              <a:t>–</a:t>
            </a:r>
            <a:r>
              <a:rPr lang="en-US" i="1" dirty="0"/>
              <a:t> </a:t>
            </a:r>
            <a:r>
              <a:rPr lang="ru-RU" i="1" dirty="0"/>
              <a:t>кусочек</a:t>
            </a:r>
            <a:r>
              <a:rPr lang="en-US" i="1" dirty="0"/>
              <a:t>)</a:t>
            </a:r>
            <a:r>
              <a:rPr lang="ru-RU" i="1" dirty="0"/>
              <a:t>.</a:t>
            </a:r>
            <a:endParaRPr lang="ru-RU" sz="2800" dirty="0"/>
          </a:p>
        </p:txBody>
      </p:sp>
      <p:pic>
        <p:nvPicPr>
          <p:cNvPr id="13" name="Picture 4" descr="http://www.minecraftdl.com/wp-content/uploads/2013/08/Hardcore-Chunk-Map-1-640x369.png"/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86" r="20828"/>
          <a:stretch/>
        </p:blipFill>
        <p:spPr bwMode="auto">
          <a:xfrm>
            <a:off x="1133096" y="1617663"/>
            <a:ext cx="4336220" cy="44735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01D590-561A-4940-B6D5-C318150A1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id="{049B24AD-C475-411A-81BD-5EE3D2F9986F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 algn="r"/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275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Отложенные вычисления</a:t>
            </a:r>
          </a:p>
        </p:txBody>
      </p:sp>
      <p:pic>
        <p:nvPicPr>
          <p:cNvPr id="7" name="Объект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13" y="1656557"/>
            <a:ext cx="4395787" cy="43957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Объект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073775" y="1654175"/>
            <a:ext cx="4395788" cy="43957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842A693-2950-4917-A4AE-D670B4D8E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3BFD071A-FAB9-4645-A49F-F9364423C473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 algn="r"/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5030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Система модификаторов</a:t>
            </a:r>
          </a:p>
        </p:txBody>
      </p:sp>
      <p:sp>
        <p:nvSpPr>
          <p:cNvPr id="17" name="Объект 16"/>
          <p:cNvSpPr>
            <a:spLocks noGrp="1"/>
          </p:cNvSpPr>
          <p:nvPr>
            <p:ph sz="half" idx="2"/>
          </p:nvPr>
        </p:nvSpPr>
        <p:spPr>
          <a:xfrm>
            <a:off x="7069752" y="1797428"/>
            <a:ext cx="3737948" cy="4478693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Для обеспечения выполнения стратегии отложенных вычислений была создана модель для расчёта и обработки клеток, или прямоугольных массивов клеток определённого размера, по заданным координатам, применяя все заранее заданные модификаторы. </a:t>
            </a:r>
            <a:endParaRPr lang="ru-RU" sz="2800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9" name="Picture 2" descr="https://pp.userapi.com/c638516/v638516845/321e7/HsANqVJStVs.jpg"/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8" r="11675"/>
          <a:stretch/>
        </p:blipFill>
        <p:spPr bwMode="auto">
          <a:xfrm>
            <a:off x="849311" y="1797428"/>
            <a:ext cx="5741989" cy="391923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F37104-5854-4029-B123-8BBE2E870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E6ACE16-3AC1-47BD-A194-485F41737ECD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 algn="r"/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840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Климатические модификаторы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Grass</a:t>
            </a:r>
            <a:endParaRPr lang="ru-RU" dirty="0"/>
          </a:p>
        </p:txBody>
      </p:sp>
      <p:sp>
        <p:nvSpPr>
          <p:cNvPr id="49" name="Рисунок 48"/>
          <p:cNvSpPr>
            <a:spLocks noGrp="1"/>
          </p:cNvSpPr>
          <p:nvPr>
            <p:ph type="pic" idx="15"/>
          </p:nvPr>
        </p:nvSpPr>
        <p:spPr/>
      </p:sp>
      <p:sp>
        <p:nvSpPr>
          <p:cNvPr id="5" name="Текст 4"/>
          <p:cNvSpPr>
            <a:spLocks noGrp="1"/>
          </p:cNvSpPr>
          <p:nvPr>
            <p:ph type="body" sz="half" idx="18"/>
          </p:nvPr>
        </p:nvSpPr>
        <p:spPr/>
        <p:txBody>
          <a:bodyPr>
            <a:normAutofit fontScale="77500" lnSpcReduction="20000"/>
          </a:bodyPr>
          <a:lstStyle/>
          <a:p>
            <a:r>
              <a:rPr lang="ru-RU" dirty="0"/>
              <a:t>Модификатор, наличие которого определяет, что на данной клетке произрастают растения</a:t>
            </a:r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Cliff</a:t>
            </a:r>
            <a:endParaRPr lang="ru-RU" dirty="0"/>
          </a:p>
        </p:txBody>
      </p:sp>
      <p:sp>
        <p:nvSpPr>
          <p:cNvPr id="51" name="Рисунок 50"/>
          <p:cNvSpPr>
            <a:spLocks noGrp="1"/>
          </p:cNvSpPr>
          <p:nvPr>
            <p:ph type="pic" idx="21"/>
          </p:nvPr>
        </p:nvSpPr>
        <p:spPr/>
      </p:sp>
      <p:sp>
        <p:nvSpPr>
          <p:cNvPr id="11" name="Текст 10"/>
          <p:cNvSpPr>
            <a:spLocks noGrp="1"/>
          </p:cNvSpPr>
          <p:nvPr>
            <p:ph type="body" sz="half" idx="19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/>
              <a:t>Базовый модификатор, применяется ко всем клеткам</a:t>
            </a:r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AlpSnow</a:t>
            </a:r>
            <a:endParaRPr lang="ru-RU" dirty="0"/>
          </a:p>
        </p:txBody>
      </p:sp>
      <p:sp>
        <p:nvSpPr>
          <p:cNvPr id="52" name="Рисунок 51"/>
          <p:cNvSpPr>
            <a:spLocks noGrp="1"/>
          </p:cNvSpPr>
          <p:nvPr>
            <p:ph type="pic" idx="22"/>
          </p:nvPr>
        </p:nvSpPr>
        <p:spPr/>
      </p:sp>
      <p:sp>
        <p:nvSpPr>
          <p:cNvPr id="50" name="Текст 49"/>
          <p:cNvSpPr>
            <a:spLocks noGrp="1"/>
          </p:cNvSpPr>
          <p:nvPr>
            <p:ph type="body" sz="half" idx="20"/>
          </p:nvPr>
        </p:nvSpPr>
        <p:spPr/>
        <p:txBody>
          <a:bodyPr>
            <a:normAutofit fontScale="77500" lnSpcReduction="20000"/>
          </a:bodyPr>
          <a:lstStyle/>
          <a:p>
            <a:r>
              <a:rPr lang="ru-RU" dirty="0"/>
              <a:t>Снежные шапки</a:t>
            </a:r>
            <a:r>
              <a:rPr lang="en-US" dirty="0"/>
              <a:t>, </a:t>
            </a:r>
            <a:r>
              <a:rPr lang="ru-RU" dirty="0"/>
              <a:t>находящиеся на наивысших точках получаемого ландшафта</a:t>
            </a:r>
          </a:p>
          <a:p>
            <a:endParaRPr lang="ru-RU" dirty="0"/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77" y="2022042"/>
            <a:ext cx="2963891" cy="268498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" name="Изображение 3"/>
          <p:cNvPicPr>
            <a:picLocks noChangeAspect="1"/>
          </p:cNvPicPr>
          <p:nvPr/>
        </p:nvPicPr>
        <p:blipFill rotWithShape="1">
          <a:blip r:embed="rId3"/>
          <a:srcRect l="8005" r="9470"/>
          <a:stretch/>
        </p:blipFill>
        <p:spPr>
          <a:xfrm>
            <a:off x="7114838" y="2022042"/>
            <a:ext cx="2932239" cy="26935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06CC4DA4-7B60-4BFD-88AD-01933946C5DE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5" name="Нижний колонтитул 14">
            <a:extLst>
              <a:ext uri="{FF2B5EF4-FFF2-40B4-BE49-F238E27FC236}">
                <a16:creationId xmlns:a16="http://schemas.microsoft.com/office/drawing/2014/main" id="{A45C415B-E0FB-427F-9BC1-15E45A6D9452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81FA20E-4DF5-4D28-8BB3-E3000176E1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438" y="2022042"/>
            <a:ext cx="3012829" cy="268498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63482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Технические модификаторы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BillowHeight</a:t>
            </a:r>
            <a:endParaRPr lang="ru-RU" dirty="0"/>
          </a:p>
        </p:txBody>
      </p:sp>
      <p:sp>
        <p:nvSpPr>
          <p:cNvPr id="22" name="Рисунок 21"/>
          <p:cNvSpPr>
            <a:spLocks noGrp="1"/>
          </p:cNvSpPr>
          <p:nvPr>
            <p:ph type="pic" idx="15"/>
          </p:nvPr>
        </p:nvSpPr>
        <p:spPr/>
      </p:sp>
      <p:sp>
        <p:nvSpPr>
          <p:cNvPr id="5" name="Текст 4"/>
          <p:cNvSpPr>
            <a:spLocks noGrp="1"/>
          </p:cNvSpPr>
          <p:nvPr>
            <p:ph type="body" sz="half" idx="18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/>
              <a:t>Модификатор, изменяющий высоту клетки. </a:t>
            </a:r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RegularForest</a:t>
            </a:r>
            <a:endParaRPr lang="ru-RU" dirty="0"/>
          </a:p>
        </p:txBody>
      </p:sp>
      <p:sp>
        <p:nvSpPr>
          <p:cNvPr id="23" name="Рисунок 22"/>
          <p:cNvSpPr>
            <a:spLocks noGrp="1"/>
          </p:cNvSpPr>
          <p:nvPr>
            <p:ph type="pic" idx="21"/>
          </p:nvPr>
        </p:nvSpPr>
        <p:spPr/>
      </p:sp>
      <p:sp>
        <p:nvSpPr>
          <p:cNvPr id="8" name="Текст 7"/>
          <p:cNvSpPr>
            <a:spLocks noGrp="1"/>
          </p:cNvSpPr>
          <p:nvPr>
            <p:ph type="body" sz="half" idx="19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/>
              <a:t>Модификатор, определяющий наличие дерева на клетке</a:t>
            </a:r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Rock</a:t>
            </a:r>
            <a:endParaRPr lang="ru-RU" dirty="0"/>
          </a:p>
        </p:txBody>
      </p:sp>
      <p:sp>
        <p:nvSpPr>
          <p:cNvPr id="24" name="Рисунок 23"/>
          <p:cNvSpPr>
            <a:spLocks noGrp="1"/>
          </p:cNvSpPr>
          <p:nvPr>
            <p:ph type="pic" idx="22"/>
          </p:nvPr>
        </p:nvSpPr>
        <p:spPr/>
      </p:sp>
      <p:sp>
        <p:nvSpPr>
          <p:cNvPr id="11" name="Текст 10"/>
          <p:cNvSpPr>
            <a:spLocks noGrp="1"/>
          </p:cNvSpPr>
          <p:nvPr>
            <p:ph type="body" sz="half" idx="20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/>
              <a:t>Модификатор, определяющий наличие камня на клетке</a:t>
            </a:r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7108865" y="2046953"/>
            <a:ext cx="2938211" cy="26473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26" name="Picture 2" descr="http://www.burnweb.net/libnoise/_img/billow_raw_gray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96"/>
          <a:stretch/>
        </p:blipFill>
        <p:spPr bwMode="auto">
          <a:xfrm>
            <a:off x="642726" y="2046953"/>
            <a:ext cx="2940049" cy="26473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Рисунок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8285" y="2046951"/>
            <a:ext cx="2931879" cy="26473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605BA4C7-2940-48FA-89DF-EFDA21D36796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4" name="Нижний колонтитул 13">
            <a:extLst>
              <a:ext uri="{FF2B5EF4-FFF2-40B4-BE49-F238E27FC236}">
                <a16:creationId xmlns:a16="http://schemas.microsoft.com/office/drawing/2014/main" id="{87576C5A-1D4B-4AE6-936B-FB83EA7ACC48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025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Стрелка вправо 6"/>
          <p:cNvSpPr/>
          <p:nvPr/>
        </p:nvSpPr>
        <p:spPr>
          <a:xfrm>
            <a:off x="536762" y="4161947"/>
            <a:ext cx="11236137" cy="1451331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tint val="98000"/>
                  <a:lumMod val="114000"/>
                  <a:alpha val="80000"/>
                </a:schemeClr>
              </a:gs>
              <a:gs pos="100000">
                <a:schemeClr val="accent1">
                  <a:shade val="90000"/>
                  <a:lumMod val="84000"/>
                  <a:alpha val="80000"/>
                </a:schemeClr>
              </a:gs>
            </a:gsLst>
            <a:tileRect/>
          </a:gra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DINPro-Bold" panose="02000503030000020004" pitchFamily="50" charset="0"/>
                <a:ea typeface="DIN Alternate" charset="0"/>
                <a:cs typeface="DIN Alternate" charset="0"/>
              </a:rPr>
              <a:t>Unity API </a:t>
            </a:r>
            <a:r>
              <a:rPr lang="ru-RU" sz="2000" dirty="0">
                <a:latin typeface="DINPro-Bold" panose="02000503030000020004" pitchFamily="50" charset="0"/>
                <a:ea typeface="DIN Alternate" charset="0"/>
                <a:cs typeface="DIN Alternate" charset="0"/>
              </a:rPr>
              <a:t>поток</a:t>
            </a:r>
          </a:p>
        </p:txBody>
      </p:sp>
      <p:sp>
        <p:nvSpPr>
          <p:cNvPr id="8" name="Стрелка вправо 7"/>
          <p:cNvSpPr/>
          <p:nvPr/>
        </p:nvSpPr>
        <p:spPr>
          <a:xfrm>
            <a:off x="2937225" y="1488358"/>
            <a:ext cx="5707949" cy="1193800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tint val="98000"/>
                  <a:lumMod val="114000"/>
                  <a:alpha val="80000"/>
                </a:schemeClr>
              </a:gs>
              <a:gs pos="99000">
                <a:schemeClr val="accent1">
                  <a:shade val="90000"/>
                  <a:lumMod val="84000"/>
                  <a:alpha val="80000"/>
                </a:schemeClr>
              </a:gs>
            </a:gsLst>
            <a:tileRect/>
          </a:gra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latin typeface="DINPro-Bold" panose="02000503030000020004" pitchFamily="50" charset="0"/>
                <a:ea typeface="DIN Alternate" charset="0"/>
                <a:cs typeface="DIN Alternate" charset="0"/>
              </a:rPr>
              <a:t>Второстепенный поток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2476499" y="225029"/>
            <a:ext cx="6629400" cy="1124052"/>
          </a:xfrm>
          <a:prstGeom prst="rect">
            <a:avLst/>
          </a:prstGeom>
          <a:gradFill flip="none" rotWithShape="1">
            <a:gsLst>
              <a:gs pos="0">
                <a:schemeClr val="accent6">
                  <a:tint val="98000"/>
                  <a:lumMod val="114000"/>
                  <a:alpha val="80000"/>
                </a:schemeClr>
              </a:gs>
              <a:gs pos="100000">
                <a:schemeClr val="accent6">
                  <a:shade val="90000"/>
                  <a:lumMod val="84000"/>
                  <a:alpha val="80000"/>
                </a:schemeClr>
              </a:gs>
            </a:gsLst>
            <a:lin ang="2700000" scaled="1"/>
            <a:tileRect/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latin typeface="DINPro-Bold" panose="02000503030000020004" pitchFamily="50" charset="0"/>
                <a:ea typeface="DIN Alternate" charset="0"/>
                <a:cs typeface="DIN Alternate" charset="0"/>
              </a:rPr>
              <a:t>Расчёт чанка</a:t>
            </a:r>
            <a:endParaRPr lang="en-US" sz="2000" dirty="0">
              <a:latin typeface="DINPro-Bold" panose="02000503030000020004" pitchFamily="50" charset="0"/>
              <a:ea typeface="DIN Alternate" charset="0"/>
              <a:cs typeface="DIN Alternate" charset="0"/>
            </a:endParaRPr>
          </a:p>
          <a:p>
            <a:pPr marL="285744" indent="-285744" algn="ctr">
              <a:buFont typeface="Arial" charset="0"/>
              <a:buChar char="•"/>
            </a:pPr>
            <a:r>
              <a:rPr lang="ru-RU" sz="2000" dirty="0">
                <a:latin typeface="DINPro-Bold" panose="02000503030000020004" pitchFamily="50" charset="0"/>
                <a:ea typeface="DIN Alternate" charset="0"/>
                <a:cs typeface="DIN Alternate" charset="0"/>
              </a:rPr>
              <a:t>Создание и обработка массива клеток</a:t>
            </a:r>
          </a:p>
          <a:p>
            <a:pPr marL="285744" indent="-285744" algn="ctr">
              <a:buFont typeface="Arial" charset="0"/>
              <a:buChar char="•"/>
            </a:pPr>
            <a:r>
              <a:rPr lang="ru-RU" sz="2000" dirty="0">
                <a:latin typeface="DINPro-Bold" panose="02000503030000020004" pitchFamily="50" charset="0"/>
                <a:ea typeface="DIN Alternate" charset="0"/>
                <a:cs typeface="DIN Alternate" charset="0"/>
              </a:rPr>
              <a:t>Применение на </a:t>
            </a:r>
            <a:r>
              <a:rPr lang="en-US" sz="2000" dirty="0">
                <a:latin typeface="DINPro-Bold" panose="02000503030000020004" pitchFamily="50" charset="0"/>
                <a:ea typeface="DIN Alternate" charset="0"/>
                <a:cs typeface="DIN Alternate" charset="0"/>
              </a:rPr>
              <a:t>TerrainStorage</a:t>
            </a:r>
            <a:endParaRPr lang="ru-RU" sz="2000" dirty="0">
              <a:latin typeface="DINPro-Bold" panose="02000503030000020004" pitchFamily="50" charset="0"/>
              <a:ea typeface="DIN Alternate" charset="0"/>
              <a:cs typeface="DIN Alternate" charset="0"/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2476501" y="5385382"/>
            <a:ext cx="6629399" cy="1003300"/>
          </a:xfrm>
          <a:prstGeom prst="rect">
            <a:avLst/>
          </a:prstGeom>
          <a:gradFill flip="none" rotWithShape="1">
            <a:gsLst>
              <a:gs pos="0">
                <a:schemeClr val="accent6">
                  <a:tint val="98000"/>
                  <a:lumMod val="114000"/>
                  <a:alpha val="80000"/>
                </a:schemeClr>
              </a:gs>
              <a:gs pos="99000">
                <a:schemeClr val="accent6">
                  <a:shade val="90000"/>
                  <a:lumMod val="84000"/>
                  <a:alpha val="80000"/>
                </a:schemeClr>
              </a:gs>
            </a:gsLst>
            <a:tileRect/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latin typeface="DINPro-Bold" panose="02000503030000020004" pitchFamily="50" charset="0"/>
                <a:ea typeface="DIN Alternate" charset="0"/>
                <a:cs typeface="DIN Alternate" charset="0"/>
              </a:rPr>
              <a:t>Основной цикл</a:t>
            </a:r>
          </a:p>
          <a:p>
            <a:pPr marL="285744" indent="-285744" algn="ctr">
              <a:buFont typeface="Arial" charset="0"/>
              <a:buChar char="•"/>
            </a:pPr>
            <a:r>
              <a:rPr lang="ru-RU" sz="2000" dirty="0">
                <a:latin typeface="DINPro-Bold" panose="02000503030000020004" pitchFamily="50" charset="0"/>
                <a:ea typeface="DIN Alternate" charset="0"/>
                <a:cs typeface="DIN Alternate" charset="0"/>
              </a:rPr>
              <a:t>Рендеринг изображения</a:t>
            </a:r>
          </a:p>
          <a:p>
            <a:pPr marL="285744" indent="-285744" algn="ctr">
              <a:buFont typeface="Arial" charset="0"/>
              <a:buChar char="•"/>
            </a:pPr>
            <a:r>
              <a:rPr lang="ru-RU" sz="2000" dirty="0">
                <a:latin typeface="DINPro-Bold" panose="02000503030000020004" pitchFamily="50" charset="0"/>
                <a:ea typeface="DIN Alternate" charset="0"/>
                <a:cs typeface="DIN Alternate" charset="0"/>
              </a:rPr>
              <a:t>Обработка </a:t>
            </a:r>
            <a:r>
              <a:rPr lang="en-US" sz="2000" dirty="0">
                <a:latin typeface="DINPro-Bold" panose="02000503030000020004" pitchFamily="50" charset="0"/>
                <a:ea typeface="DIN Alternate" charset="0"/>
                <a:cs typeface="DIN Alternate" charset="0"/>
              </a:rPr>
              <a:t>Monobehaviour</a:t>
            </a:r>
            <a:endParaRPr lang="ru-RU" sz="2000" dirty="0">
              <a:latin typeface="DINPro-Bold" panose="02000503030000020004" pitchFamily="50" charset="0"/>
              <a:ea typeface="DIN Alternate" charset="0"/>
              <a:cs typeface="DIN Alternate" charset="0"/>
            </a:endParaRPr>
          </a:p>
        </p:txBody>
      </p:sp>
      <p:sp>
        <p:nvSpPr>
          <p:cNvPr id="15" name="Стрелка вправо 14"/>
          <p:cNvSpPr/>
          <p:nvPr/>
        </p:nvSpPr>
        <p:spPr>
          <a:xfrm rot="18900000">
            <a:off x="78207" y="2398411"/>
            <a:ext cx="2780071" cy="977900"/>
          </a:xfrm>
          <a:prstGeom prst="rightArrow">
            <a:avLst/>
          </a:prstGeom>
          <a:gradFill flip="none" rotWithShape="1">
            <a:gsLst>
              <a:gs pos="0">
                <a:schemeClr val="accent6">
                  <a:tint val="98000"/>
                  <a:lumMod val="114000"/>
                  <a:alpha val="80000"/>
                </a:schemeClr>
              </a:gs>
              <a:gs pos="100000">
                <a:schemeClr val="accent6">
                  <a:shade val="90000"/>
                  <a:lumMod val="84000"/>
                  <a:alpha val="80000"/>
                </a:schemeClr>
              </a:gs>
            </a:gsLst>
            <a:lin ang="2700000" scaled="1"/>
            <a:tileRect/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latin typeface="DINPro-Bold" panose="02000503030000020004" pitchFamily="50" charset="0"/>
                <a:ea typeface="DIN Alternate" charset="0"/>
                <a:cs typeface="DIN Alternate" charset="0"/>
              </a:rPr>
              <a:t>Постановка задачи</a:t>
            </a:r>
          </a:p>
        </p:txBody>
      </p:sp>
      <p:sp>
        <p:nvSpPr>
          <p:cNvPr id="16" name="Стрелка вправо 15"/>
          <p:cNvSpPr/>
          <p:nvPr/>
        </p:nvSpPr>
        <p:spPr>
          <a:xfrm rot="2700000">
            <a:off x="8605657" y="2512298"/>
            <a:ext cx="2780071" cy="977900"/>
          </a:xfrm>
          <a:prstGeom prst="rightArrow">
            <a:avLst/>
          </a:prstGeom>
          <a:gradFill flip="none" rotWithShape="1">
            <a:gsLst>
              <a:gs pos="0">
                <a:schemeClr val="accent6">
                  <a:tint val="98000"/>
                  <a:lumMod val="114000"/>
                  <a:alpha val="80000"/>
                </a:schemeClr>
              </a:gs>
              <a:gs pos="100000">
                <a:schemeClr val="accent6">
                  <a:shade val="90000"/>
                  <a:lumMod val="84000"/>
                  <a:alpha val="80000"/>
                </a:schemeClr>
              </a:gs>
            </a:gsLst>
            <a:lin ang="2700000" scaled="1"/>
            <a:tileRect/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latin typeface="DINPro-Bold" panose="02000503030000020004" pitchFamily="50" charset="0"/>
                <a:ea typeface="DIN Alternate" charset="0"/>
                <a:cs typeface="DIN Alternate" charset="0"/>
              </a:rPr>
              <a:t>Синхронизация</a:t>
            </a:r>
          </a:p>
        </p:txBody>
      </p:sp>
      <p:sp>
        <p:nvSpPr>
          <p:cNvPr id="17" name="Прямоугольник 16"/>
          <p:cNvSpPr/>
          <p:nvPr/>
        </p:nvSpPr>
        <p:spPr>
          <a:xfrm>
            <a:off x="2476500" y="2740709"/>
            <a:ext cx="6629400" cy="160451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  <a:alpha val="80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5400000" scaled="0"/>
            <a:tileRect/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rtlCol="0" anchor="t"/>
          <a:lstStyle/>
          <a:p>
            <a:pPr algn="ctr"/>
            <a:r>
              <a:rPr lang="ru-RU" sz="2000" dirty="0">
                <a:latin typeface="DINPro-Bold" panose="02000503030000020004" pitchFamily="50" charset="0"/>
                <a:ea typeface="DIN Alternate" charset="0"/>
                <a:cs typeface="DIN Alternate" charset="0"/>
              </a:rPr>
              <a:t>Синхронизация</a:t>
            </a:r>
          </a:p>
          <a:p>
            <a:pPr marL="342891" indent="-342891">
              <a:buFont typeface="Arial" charset="0"/>
              <a:buChar char="•"/>
            </a:pPr>
            <a:r>
              <a:rPr lang="ru-RU" sz="2000" dirty="0">
                <a:latin typeface="DINPro-Bold" panose="02000503030000020004" pitchFamily="50" charset="0"/>
                <a:ea typeface="DIN Alternate" charset="0"/>
                <a:cs typeface="DIN Alternate" charset="0"/>
              </a:rPr>
              <a:t>Применение данных </a:t>
            </a:r>
            <a:r>
              <a:rPr lang="en-US" sz="2000" dirty="0">
                <a:latin typeface="DINPro-Bold" panose="02000503030000020004" pitchFamily="50" charset="0"/>
                <a:ea typeface="DIN Alternate" charset="0"/>
                <a:cs typeface="DIN Alternate" charset="0"/>
              </a:rPr>
              <a:t>TerrainStorage</a:t>
            </a:r>
            <a:r>
              <a:rPr lang="ru-RU" sz="2000" dirty="0">
                <a:latin typeface="DINPro-Bold" panose="02000503030000020004" pitchFamily="50" charset="0"/>
                <a:ea typeface="DIN Alternate" charset="0"/>
                <a:cs typeface="DIN Alternate" charset="0"/>
              </a:rPr>
              <a:t> к </a:t>
            </a:r>
            <a:r>
              <a:rPr lang="en-US" sz="2000" dirty="0">
                <a:latin typeface="DINPro-Bold" panose="02000503030000020004" pitchFamily="50" charset="0"/>
                <a:ea typeface="DIN Alternate" charset="0"/>
                <a:cs typeface="DIN Alternate" charset="0"/>
              </a:rPr>
              <a:t>Unity API TerrainData</a:t>
            </a:r>
          </a:p>
          <a:p>
            <a:pPr marL="342891" indent="-342891">
              <a:buFont typeface="Arial" charset="0"/>
              <a:buChar char="•"/>
            </a:pPr>
            <a:r>
              <a:rPr lang="ru-RU" sz="2000" dirty="0">
                <a:latin typeface="DINPro-Bold" panose="02000503030000020004" pitchFamily="50" charset="0"/>
                <a:ea typeface="DIN Alternate" charset="0"/>
                <a:cs typeface="DIN Alternate" charset="0"/>
              </a:rPr>
              <a:t>Перемещение </a:t>
            </a:r>
            <a:r>
              <a:rPr lang="en-US" sz="2000" dirty="0">
                <a:latin typeface="DINPro-Bold" panose="02000503030000020004" pitchFamily="50" charset="0"/>
                <a:ea typeface="DIN Alternate" charset="0"/>
                <a:cs typeface="DIN Alternate" charset="0"/>
              </a:rPr>
              <a:t>UnityTerrain</a:t>
            </a:r>
            <a:r>
              <a:rPr lang="ru-RU" sz="2000" dirty="0">
                <a:latin typeface="DINPro-Bold" panose="02000503030000020004" pitchFamily="50" charset="0"/>
                <a:ea typeface="DIN Alternate" charset="0"/>
                <a:cs typeface="DIN Alternate" charset="0"/>
              </a:rPr>
              <a:t> на рассчитываемую позицию</a:t>
            </a:r>
            <a:endParaRPr lang="en-US" sz="2000" dirty="0">
              <a:latin typeface="DINPro-Bold" panose="02000503030000020004" pitchFamily="50" charset="0"/>
              <a:ea typeface="DIN Alternate" charset="0"/>
              <a:cs typeface="DIN Alternate" charset="0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2493B793-512A-4C3D-B952-078C449F3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0131FAD-A3F6-4EB7-BD2D-EBF55B4C2A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856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9F22D2F5-D821-469D-A10C-32448EB1A8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334" y="1443318"/>
            <a:ext cx="10599332" cy="4952998"/>
          </a:xfrm>
        </p:spPr>
        <p:txBody>
          <a:bodyPr>
            <a:normAutofit fontScale="77500" lnSpcReduction="20000"/>
          </a:bodyPr>
          <a:lstStyle/>
          <a:p>
            <a:pPr marL="457200" lvl="0" indent="-457200">
              <a:buSzPct val="100000"/>
              <a:buFont typeface="+mj-lt"/>
              <a:buAutoNum type="arabicPeriod"/>
            </a:pPr>
            <a:r>
              <a:rPr lang="en-US" dirty="0"/>
              <a:t>Miller, Gavin S. P. (August 1986). "The definition and rendering of terrain maps</a:t>
            </a:r>
            <a:br>
              <a:rPr lang="ru-RU" dirty="0"/>
            </a:br>
            <a:r>
              <a:rPr lang="en-US" dirty="0"/>
              <a:t>ACM SIGGRAPH Computer Graphics. 20 (4): 39–48. doi:10.1145/15886.15890</a:t>
            </a:r>
            <a:endParaRPr lang="ru-RU" dirty="0"/>
          </a:p>
          <a:p>
            <a:pPr marL="457200" lvl="0" indent="-457200">
              <a:buSzPct val="100000"/>
              <a:buFont typeface="+mj-lt"/>
              <a:buAutoNum type="arabicPeriod"/>
            </a:pPr>
            <a:r>
              <a:rPr lang="ru-RU" dirty="0"/>
              <a:t>Акимова Т. А., Хаскин В. В. Экология. Издательство ЮНИТИ, 2007 г, 495 с.</a:t>
            </a:r>
            <a:br>
              <a:rPr lang="ru-RU" dirty="0"/>
            </a:br>
            <a:r>
              <a:rPr lang="ru-RU" dirty="0"/>
              <a:t>ISBN 978-5-238-01204-9</a:t>
            </a:r>
          </a:p>
          <a:p>
            <a:pPr marL="457200" lvl="0" indent="-457200">
              <a:buSzPct val="100000"/>
              <a:buFont typeface="+mj-lt"/>
              <a:buAutoNum type="arabicPeriod"/>
            </a:pPr>
            <a:r>
              <a:rPr lang="ru-RU" dirty="0"/>
              <a:t>Денис Ольшин, Алгоритм «</a:t>
            </a:r>
            <a:r>
              <a:rPr lang="en-US" dirty="0"/>
              <a:t>diamond</a:t>
            </a:r>
            <a:r>
              <a:rPr lang="ru-RU" dirty="0"/>
              <a:t>-</a:t>
            </a:r>
            <a:r>
              <a:rPr lang="en-US" dirty="0"/>
              <a:t>square</a:t>
            </a:r>
            <a:r>
              <a:rPr lang="ru-RU" dirty="0"/>
              <a:t>» для построения </a:t>
            </a:r>
            <a:br>
              <a:rPr lang="ru-RU" dirty="0"/>
            </a:br>
            <a:r>
              <a:rPr lang="ru-RU" dirty="0"/>
              <a:t>фрактальных ландшафтов [Электронный ресурс] </a:t>
            </a:r>
            <a:br>
              <a:rPr lang="ru-RU" dirty="0"/>
            </a:br>
            <a:r>
              <a:rPr lang="ru-RU" dirty="0"/>
              <a:t>//“ «Хабрахабр» крупнейший в Европе ресурс для IT-</a:t>
            </a:r>
            <a:br>
              <a:rPr lang="ru-RU" dirty="0"/>
            </a:br>
            <a:r>
              <a:rPr lang="ru-RU" dirty="0"/>
              <a:t>специалистов, созданный компанией «ТМ» в 2006-м году”</a:t>
            </a:r>
            <a:br>
              <a:rPr lang="ru-RU" dirty="0"/>
            </a:br>
            <a:r>
              <a:rPr lang="en-US" dirty="0"/>
              <a:t>URL</a:t>
            </a:r>
            <a:r>
              <a:rPr lang="ru-RU" dirty="0"/>
              <a:t>: </a:t>
            </a:r>
            <a:r>
              <a:rPr lang="en-US" u="sng" dirty="0">
                <a:hlinkClick r:id="rId2"/>
              </a:rPr>
              <a:t>https</a:t>
            </a:r>
            <a:r>
              <a:rPr lang="ru-RU" u="sng" dirty="0">
                <a:hlinkClick r:id="rId2"/>
              </a:rPr>
              <a:t>://</a:t>
            </a:r>
            <a:r>
              <a:rPr lang="en-US" u="sng" dirty="0">
                <a:hlinkClick r:id="rId2"/>
              </a:rPr>
              <a:t>habrahabr</a:t>
            </a:r>
            <a:r>
              <a:rPr lang="ru-RU" u="sng" dirty="0">
                <a:hlinkClick r:id="rId2"/>
              </a:rPr>
              <a:t>.</a:t>
            </a:r>
            <a:r>
              <a:rPr lang="en-US" u="sng" dirty="0">
                <a:hlinkClick r:id="rId2"/>
              </a:rPr>
              <a:t>ru</a:t>
            </a:r>
            <a:r>
              <a:rPr lang="ru-RU" u="sng" dirty="0">
                <a:hlinkClick r:id="rId2"/>
              </a:rPr>
              <a:t>/</a:t>
            </a:r>
            <a:r>
              <a:rPr lang="en-US" u="sng" dirty="0">
                <a:hlinkClick r:id="rId2"/>
              </a:rPr>
              <a:t>post</a:t>
            </a:r>
            <a:r>
              <a:rPr lang="ru-RU" u="sng" dirty="0">
                <a:hlinkClick r:id="rId2"/>
              </a:rPr>
              <a:t>/111538/</a:t>
            </a:r>
            <a:endParaRPr lang="ru-RU" dirty="0"/>
          </a:p>
          <a:p>
            <a:pPr marL="457200" lvl="0" indent="-457200">
              <a:buSzPct val="100000"/>
              <a:buFont typeface="+mj-lt"/>
              <a:buAutoNum type="arabicPeriod"/>
            </a:pPr>
            <a:r>
              <a:rPr lang="ru-RU" dirty="0"/>
              <a:t>Генерация трёхмерных ландшафтов [Электронный ресурс]</a:t>
            </a:r>
            <a:br>
              <a:rPr lang="ru-RU" dirty="0"/>
            </a:br>
            <a:r>
              <a:rPr lang="ru-RU" dirty="0"/>
              <a:t>//”</a:t>
            </a:r>
            <a:r>
              <a:rPr lang="en-US" dirty="0"/>
              <a:t>IXBT</a:t>
            </a:r>
            <a:r>
              <a:rPr lang="ru-RU" dirty="0"/>
              <a:t>.</a:t>
            </a:r>
            <a:r>
              <a:rPr lang="en-US" dirty="0"/>
              <a:t>com </a:t>
            </a:r>
            <a:r>
              <a:rPr lang="ru-RU" dirty="0"/>
              <a:t>– специализированный российский </a:t>
            </a:r>
            <a:br>
              <a:rPr lang="ru-RU" dirty="0"/>
            </a:br>
            <a:r>
              <a:rPr lang="ru-RU" dirty="0"/>
              <a:t>информационно-аналитический сайт с самыми актуальными новостями из сферы IT”</a:t>
            </a:r>
            <a:br>
              <a:rPr lang="ru-RU" u="sng" dirty="0"/>
            </a:br>
            <a:r>
              <a:rPr lang="en-US" dirty="0"/>
              <a:t>URL</a:t>
            </a:r>
            <a:r>
              <a:rPr lang="ru-RU" dirty="0"/>
              <a:t>: </a:t>
            </a:r>
            <a:r>
              <a:rPr lang="ru-RU" u="sng" dirty="0">
                <a:hlinkClick r:id="rId3"/>
              </a:rPr>
              <a:t>http://www.ixbt.com/video/3dterrains-generation.shtml</a:t>
            </a:r>
            <a:endParaRPr lang="ru-RU" dirty="0"/>
          </a:p>
          <a:p>
            <a:pPr marL="457200" lvl="0" indent="-457200">
              <a:buSzPct val="100000"/>
              <a:buFont typeface="+mj-lt"/>
              <a:buAutoNum type="arabicPeriod"/>
            </a:pPr>
            <a:r>
              <a:rPr lang="en-US" dirty="0"/>
              <a:t>Red Blop Games</a:t>
            </a:r>
            <a:r>
              <a:rPr lang="ru-RU" dirty="0"/>
              <a:t>,</a:t>
            </a:r>
            <a:r>
              <a:rPr lang="en-US" dirty="0"/>
              <a:t> Polygonal Map Generation for Games [</a:t>
            </a:r>
            <a:r>
              <a:rPr lang="ru-RU" dirty="0"/>
              <a:t>Электронный ресурс</a:t>
            </a:r>
            <a:r>
              <a:rPr lang="en-US" dirty="0"/>
              <a:t>]</a:t>
            </a:r>
            <a:br>
              <a:rPr lang="en-US" dirty="0"/>
            </a:br>
            <a:r>
              <a:rPr lang="en-US" dirty="0"/>
              <a:t> //“Stanford University.  Stanford, California 94305”</a:t>
            </a:r>
            <a:br>
              <a:rPr lang="en-US" u="sng" dirty="0"/>
            </a:br>
            <a:r>
              <a:rPr lang="en-US" dirty="0"/>
              <a:t>URL: </a:t>
            </a:r>
            <a:r>
              <a:rPr lang="en-US" u="sng" dirty="0">
                <a:hlinkClick r:id="rId4"/>
              </a:rPr>
              <a:t>http://www-cs-students.stanford.edu/~amitp/game-programming/polygon-map-generation/</a:t>
            </a:r>
            <a:endParaRPr lang="ru-RU" dirty="0"/>
          </a:p>
          <a:p>
            <a:pPr marL="457200" lvl="0" indent="-457200">
              <a:buSzPct val="100000"/>
              <a:buFont typeface="+mj-lt"/>
              <a:buAutoNum type="arabicPeriod"/>
            </a:pPr>
            <a:r>
              <a:rPr lang="en-US" dirty="0"/>
              <a:t>Glossary [</a:t>
            </a:r>
            <a:r>
              <a:rPr lang="ru-RU" dirty="0"/>
              <a:t>Электронный ресурс</a:t>
            </a:r>
            <a:r>
              <a:rPr lang="en-US" dirty="0"/>
              <a:t>] (</a:t>
            </a:r>
            <a:r>
              <a:rPr lang="ru-RU" dirty="0"/>
              <a:t>Полный перевод статьи</a:t>
            </a:r>
            <a:r>
              <a:rPr lang="en-US" dirty="0"/>
              <a:t>)</a:t>
            </a:r>
            <a:br>
              <a:rPr lang="en-US" u="sng" dirty="0"/>
            </a:br>
            <a:r>
              <a:rPr lang="en-US" dirty="0"/>
              <a:t>//”Libnoise – a portable, open-source, coherent noise-generating library for C++”</a:t>
            </a:r>
            <a:br>
              <a:rPr lang="en-US" dirty="0"/>
            </a:br>
            <a:r>
              <a:rPr lang="en-US" dirty="0"/>
              <a:t>URL: </a:t>
            </a:r>
            <a:r>
              <a:rPr lang="en-US" u="sng" dirty="0">
                <a:hlinkClick r:id="rId5"/>
              </a:rPr>
              <a:t>http://libnoise.sourceforge.net/glossary/index.html</a:t>
            </a:r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0ACF5D39-B79E-4F5C-A258-0755D0A7C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Источники информации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BE83309-50CB-43F9-8605-F1E9CDEFA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10FB4DE-27D6-49D3-AD77-9F4BF3FB3E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768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Со времён появления 3D графики, компьютерной анимации и прочих связанных с ними дисциплин всегда остро стояла проблема создания локации для сцены так как создание реалистичного, физически корректного, и при этом визуально красивого ландшафта является плодом долгого труда дизайнеров, моделлеров, текстурировщиков.</a:t>
            </a:r>
          </a:p>
          <a:p>
            <a:pPr marL="0" indent="0">
              <a:buNone/>
            </a:pPr>
            <a:r>
              <a:rPr lang="ru-RU" dirty="0"/>
              <a:t>Закономерно возникает вопрос: «Возможно-ли оптимизировать процесс создания ландшафта?».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E46BEA6-BA0E-450D-A4C9-1AEDB2CF9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2815243-E636-405F-BEC1-6974B07D4C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ru-RU" dirty="0"/>
              <a:t>Корж Д.А. МБОУ г. Иркутска Лицей №1, 11 класс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533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4800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400616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a typeface="DIN Alternate" charset="0"/>
                <a:cs typeface="DIN Alternate" charset="0"/>
              </a:rPr>
              <a:t>Историческая справка</a:t>
            </a:r>
          </a:p>
        </p:txBody>
      </p:sp>
      <p:pic>
        <p:nvPicPr>
          <p:cNvPr id="13" name="Объект 12"/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7" t="3971" r="3336" b="3971"/>
          <a:stretch/>
        </p:blipFill>
        <p:spPr>
          <a:xfrm>
            <a:off x="1488835" y="1617821"/>
            <a:ext cx="3553065" cy="338133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Объект 11"/>
          <p:cNvSpPr>
            <a:spLocks noGrp="1"/>
          </p:cNvSpPr>
          <p:nvPr>
            <p:ph sz="half" idx="2"/>
          </p:nvPr>
        </p:nvSpPr>
        <p:spPr>
          <a:xfrm>
            <a:off x="5348472" y="1617821"/>
            <a:ext cx="4702362" cy="3381333"/>
          </a:xfrm>
        </p:spPr>
        <p:txBody>
          <a:bodyPr anchor="t">
            <a:normAutofit fontScale="92500" lnSpcReduction="10000"/>
          </a:bodyPr>
          <a:lstStyle/>
          <a:p>
            <a:pPr marL="0" indent="0">
              <a:buNone/>
            </a:pPr>
            <a:r>
              <a:rPr lang="ru-RU" sz="2400" dirty="0"/>
              <a:t>Первые эксперименты в этой области проводил один из основателей студии </a:t>
            </a:r>
            <a:r>
              <a:rPr lang="en-US" sz="2400" dirty="0"/>
              <a:t>Pixar </a:t>
            </a:r>
            <a:r>
              <a:rPr lang="ru-RU" sz="2400" dirty="0"/>
              <a:t>Лорен Карпентер</a:t>
            </a:r>
            <a:r>
              <a:rPr lang="en-US" sz="2400" dirty="0"/>
              <a:t>. </a:t>
            </a:r>
            <a:endParaRPr lang="ru-RU" sz="2400" dirty="0"/>
          </a:p>
          <a:p>
            <a:pPr marL="0" indent="0">
              <a:buNone/>
            </a:pPr>
            <a:r>
              <a:rPr lang="ru-RU" sz="2400" dirty="0"/>
              <a:t>В 1977-1979 году он экспериментировал с фракталами и дроблением для получения ландшафтов. Это привело к созданию анимационного ролика </a:t>
            </a:r>
            <a:r>
              <a:rPr lang="en-US" sz="2400" dirty="0"/>
              <a:t>«Vol Libre».</a:t>
            </a:r>
            <a:endParaRPr lang="ru-RU" sz="240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" t="2126" r="178" b="4436"/>
          <a:stretch/>
        </p:blipFill>
        <p:spPr>
          <a:xfrm>
            <a:off x="1488835" y="5107844"/>
            <a:ext cx="8561999" cy="128847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A3731FF-C617-4B82-80D8-35C6FD13E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id="{13530864-A57D-4B6E-B302-94CEDC40DC9B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 algn="r"/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004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Общий план</a:t>
            </a:r>
          </a:p>
        </p:txBody>
      </p:sp>
      <p:pic>
        <p:nvPicPr>
          <p:cNvPr id="2050" name="Picture 2" descr="http://archive.bigben.id.au/terragen/gallery/images/ashunder_sunset_nov2003.jpg"/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50" t="187" r="4970" b="1448"/>
          <a:stretch/>
        </p:blipFill>
        <p:spPr bwMode="auto">
          <a:xfrm>
            <a:off x="1103313" y="1612899"/>
            <a:ext cx="5186627" cy="447869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Объект 5"/>
          <p:cNvSpPr>
            <a:spLocks noGrp="1"/>
          </p:cNvSpPr>
          <p:nvPr>
            <p:ph sz="half" idx="2"/>
          </p:nvPr>
        </p:nvSpPr>
        <p:spPr>
          <a:xfrm>
            <a:off x="6581593" y="1612900"/>
            <a:ext cx="4396341" cy="4478693"/>
          </a:xfrm>
        </p:spPr>
        <p:txBody>
          <a:bodyPr>
            <a:normAutofit/>
          </a:bodyPr>
          <a:lstStyle/>
          <a:p>
            <a:r>
              <a:rPr lang="ru-RU" sz="2200" dirty="0"/>
              <a:t>Создание карты высот </a:t>
            </a:r>
          </a:p>
          <a:p>
            <a:r>
              <a:rPr lang="ru-RU" sz="2200" dirty="0"/>
              <a:t>Создание карты биомов </a:t>
            </a:r>
          </a:p>
          <a:p>
            <a:r>
              <a:rPr lang="ru-RU" sz="2200" dirty="0"/>
              <a:t>Применение полученных карт к визуальной модели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416C80A-504F-4EE0-94EE-31994AEEF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id="{9F706460-8A43-4F08-856B-E130B2D17773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 algn="r"/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284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карты высот</a:t>
            </a:r>
          </a:p>
        </p:txBody>
      </p:sp>
      <p:sp>
        <p:nvSpPr>
          <p:cNvPr id="8" name="Объект 7"/>
          <p:cNvSpPr>
            <a:spLocks noGrp="1"/>
          </p:cNvSpPr>
          <p:nvPr>
            <p:ph sz="half" idx="1"/>
          </p:nvPr>
        </p:nvSpPr>
        <p:spPr>
          <a:xfrm>
            <a:off x="1243012" y="1672401"/>
            <a:ext cx="4396339" cy="4473914"/>
          </a:xfrm>
        </p:spPr>
        <p:txBody>
          <a:bodyPr/>
          <a:lstStyle/>
          <a:p>
            <a:pPr marL="0" indent="0">
              <a:buNone/>
            </a:pPr>
            <a:r>
              <a:rPr lang="ru-RU" sz="2200" dirty="0"/>
              <a:t>Картой высот называют изображение, в котором яркость каждого пикселя означает уровень высоты рассматриваемой клетки</a:t>
            </a:r>
          </a:p>
          <a:p>
            <a:pPr marL="0" indent="0">
              <a:buNone/>
            </a:pPr>
            <a:r>
              <a:rPr lang="ru-RU" sz="2200" dirty="0"/>
              <a:t>Генерация карты высот является ключевым шагом при генерации ландшафтов.</a:t>
            </a:r>
          </a:p>
          <a:p>
            <a:endParaRPr lang="ru-RU" dirty="0"/>
          </a:p>
        </p:txBody>
      </p:sp>
      <p:pic>
        <p:nvPicPr>
          <p:cNvPr id="12" name="Объект 3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63141" y="1685166"/>
            <a:ext cx="4089399" cy="408939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F90D4B3-7A15-4E8B-856C-FED040BC1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id="{754B60F8-BC58-4D07-95A3-9AA7D68644F4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 algn="r"/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216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6BE20F-E37A-41E6-9950-CE1804B9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Алгоритм </a:t>
            </a:r>
            <a:r>
              <a:rPr lang="en-US" dirty="0"/>
              <a:t>Diamond-Square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060E710-39CD-442E-A075-9165CC4FBD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2235" y="1494339"/>
            <a:ext cx="4396341" cy="44786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Алгоритм </a:t>
            </a:r>
            <a:r>
              <a:rPr lang="en-US" dirty="0"/>
              <a:t>Diamond</a:t>
            </a:r>
            <a:r>
              <a:rPr lang="ru-RU" dirty="0"/>
              <a:t>-</a:t>
            </a:r>
            <a:r>
              <a:rPr lang="ru-RU" dirty="0" err="1"/>
              <a:t>Square</a:t>
            </a:r>
            <a:r>
              <a:rPr lang="ru-RU" dirty="0"/>
              <a:t> является расширением </a:t>
            </a:r>
            <a:r>
              <a:rPr lang="en-US" dirty="0"/>
              <a:t>Midpoint</a:t>
            </a:r>
            <a:r>
              <a:rPr lang="ru-RU" dirty="0"/>
              <a:t>-</a:t>
            </a:r>
            <a:r>
              <a:rPr lang="en-US" dirty="0"/>
              <a:t>Displacement</a:t>
            </a:r>
            <a:r>
              <a:rPr lang="ru-RU" dirty="0"/>
              <a:t>, который предназначен для создания двумерных ломаных прямых в двумерном пространстве на плоскость (двумерный массив высот размерностями</a:t>
            </a:r>
            <a:r>
              <a:rPr lang="en-US" dirty="0"/>
              <a:t> 2</a:t>
            </a:r>
            <a:r>
              <a:rPr lang="en-US" baseline="30000" dirty="0"/>
              <a:t>i </a:t>
            </a:r>
            <a:r>
              <a:rPr lang="en-US" dirty="0"/>
              <a:t>+ 1</a:t>
            </a:r>
            <a:r>
              <a:rPr lang="ru-RU" dirty="0"/>
              <a:t>)</a:t>
            </a:r>
            <a:r>
              <a:rPr lang="en-US" dirty="0"/>
              <a:t>.</a:t>
            </a:r>
            <a:r>
              <a:rPr lang="ru-RU" dirty="0"/>
              <a:t> 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Состоит из двух шагов: </a:t>
            </a:r>
            <a:r>
              <a:rPr lang="en-US" dirty="0"/>
              <a:t>diamond</a:t>
            </a:r>
            <a:r>
              <a:rPr lang="ru-RU" dirty="0"/>
              <a:t> и </a:t>
            </a:r>
            <a:r>
              <a:rPr lang="en-US" dirty="0"/>
              <a:t>square</a:t>
            </a:r>
            <a:r>
              <a:rPr lang="ru-RU" dirty="0"/>
              <a:t>, которые исполняются по одному алгоритму, разница состоит в определяемых соседних точках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9DECAD6-E2E5-4DBB-B61C-623FBB14F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F7FA95-1B6D-4B21-A389-8BA26595D272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 algn="r"/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  <p:pic>
        <p:nvPicPr>
          <p:cNvPr id="7" name="Объект 6" descr="C:\Users\student\Downloads\Diamond_Square.svg.png">
            <a:extLst>
              <a:ext uri="{FF2B5EF4-FFF2-40B4-BE49-F238E27FC236}">
                <a16:creationId xmlns:a16="http://schemas.microsoft.com/office/drawing/2014/main" id="{4C433974-6F2E-4969-80DD-1D6004CB7BBD}"/>
              </a:ext>
            </a:extLst>
          </p:cNvPr>
          <p:cNvPicPr>
            <a:picLocks noGrp="1"/>
          </p:cNvPicPr>
          <p:nvPr>
            <p:ph sz="half" idx="1"/>
          </p:nvPr>
        </p:nvPicPr>
        <p:blipFill rotWithShape="1">
          <a:blip r:embed="rId2" cstate="print"/>
          <a:srcRect l="63" t="29242" r="6525" b="5426"/>
          <a:stretch/>
        </p:blipFill>
        <p:spPr bwMode="auto">
          <a:xfrm>
            <a:off x="1140903" y="1551963"/>
            <a:ext cx="4207569" cy="463121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21804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057DC0-7A8E-4C91-A083-C7F135977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Складки на краях ландшафта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1467E74-91E4-4FC4-9F5F-58BCAA928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4700300-DB06-4DE3-9C2F-5D3DDB5063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56300" y="6396316"/>
            <a:ext cx="6023451" cy="457201"/>
          </a:xfrm>
        </p:spPr>
        <p:txBody>
          <a:bodyPr/>
          <a:lstStyle/>
          <a:p>
            <a:pPr algn="r"/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  <p:pic>
        <p:nvPicPr>
          <p:cNvPr id="10" name="Picture 2" descr="https://pp.userapi.com/c627729/v627729977/44d01/G-H1xkfv-Oc.jpg">
            <a:extLst>
              <a:ext uri="{FF2B5EF4-FFF2-40B4-BE49-F238E27FC236}">
                <a16:creationId xmlns:a16="http://schemas.microsoft.com/office/drawing/2014/main" id="{B87C3188-48FA-498F-87C1-F633BCD6208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672" y="1853557"/>
            <a:ext cx="7810320" cy="439330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Объект 3">
            <a:extLst>
              <a:ext uri="{FF2B5EF4-FFF2-40B4-BE49-F238E27FC236}">
                <a16:creationId xmlns:a16="http://schemas.microsoft.com/office/drawing/2014/main" id="{6563EBFB-2215-46D2-A941-37EBE795F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9937064" y="4348905"/>
            <a:ext cx="1928917" cy="19289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2C10B6C-F324-46A1-97F3-5021424A5765}"/>
              </a:ext>
            </a:extLst>
          </p:cNvPr>
          <p:cNvSpPr/>
          <p:nvPr/>
        </p:nvSpPr>
        <p:spPr>
          <a:xfrm>
            <a:off x="10977080" y="4348904"/>
            <a:ext cx="466030" cy="466030"/>
          </a:xfrm>
          <a:prstGeom prst="rect">
            <a:avLst/>
          </a:prstGeom>
          <a:noFill/>
          <a:ln w="57150"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C044FC1E-6D08-4371-956D-C496B3F63947}"/>
              </a:ext>
            </a:extLst>
          </p:cNvPr>
          <p:cNvCxnSpPr>
            <a:cxnSpLocks/>
          </p:cNvCxnSpPr>
          <p:nvPr/>
        </p:nvCxnSpPr>
        <p:spPr>
          <a:xfrm>
            <a:off x="10191464" y="1227872"/>
            <a:ext cx="1251646" cy="3121031"/>
          </a:xfrm>
          <a:prstGeom prst="line">
            <a:avLst/>
          </a:prstGeom>
          <a:ln w="57150" cap="rnd"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66589175-1246-4B2E-B02B-66E76816CF15}"/>
              </a:ext>
            </a:extLst>
          </p:cNvPr>
          <p:cNvCxnSpPr>
            <a:cxnSpLocks/>
          </p:cNvCxnSpPr>
          <p:nvPr/>
        </p:nvCxnSpPr>
        <p:spPr>
          <a:xfrm flipH="1" flipV="1">
            <a:off x="10191464" y="3581218"/>
            <a:ext cx="785616" cy="767685"/>
          </a:xfrm>
          <a:prstGeom prst="line">
            <a:avLst/>
          </a:prstGeom>
          <a:ln w="57150" cap="rnd"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4428BAC5-BEB9-43BD-AA9E-52C6AEBB3C95}"/>
              </a:ext>
            </a:extLst>
          </p:cNvPr>
          <p:cNvCxnSpPr>
            <a:cxnSpLocks/>
          </p:cNvCxnSpPr>
          <p:nvPr/>
        </p:nvCxnSpPr>
        <p:spPr>
          <a:xfrm flipH="1" flipV="1">
            <a:off x="7426177" y="3993162"/>
            <a:ext cx="3549778" cy="821772"/>
          </a:xfrm>
          <a:prstGeom prst="line">
            <a:avLst/>
          </a:prstGeom>
          <a:ln w="57150" cap="rnd"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91A7B55F-CCF8-4581-9DC3-C6865C18D2B2}"/>
              </a:ext>
            </a:extLst>
          </p:cNvPr>
          <p:cNvCxnSpPr>
            <a:cxnSpLocks/>
          </p:cNvCxnSpPr>
          <p:nvPr/>
        </p:nvCxnSpPr>
        <p:spPr>
          <a:xfrm flipH="1" flipV="1">
            <a:off x="10191466" y="3993162"/>
            <a:ext cx="1250519" cy="821772"/>
          </a:xfrm>
          <a:prstGeom prst="line">
            <a:avLst/>
          </a:prstGeom>
          <a:ln w="57150" cap="rnd"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Объект 3">
            <a:extLst>
              <a:ext uri="{FF2B5EF4-FFF2-40B4-BE49-F238E27FC236}">
                <a16:creationId xmlns:a16="http://schemas.microsoft.com/office/drawing/2014/main" id="{6E37EB75-1CFC-4F1A-A8C1-71493B761D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350" t="46246" b="23104"/>
          <a:stretch/>
        </p:blipFill>
        <p:spPr>
          <a:xfrm rot="16200000">
            <a:off x="7426176" y="1227871"/>
            <a:ext cx="2765288" cy="2765288"/>
          </a:xfrm>
          <a:prstGeom prst="rect">
            <a:avLst/>
          </a:prstGeom>
          <a:ln w="57150">
            <a:solidFill>
              <a:schemeClr val="accent3"/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19374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4E1E35C8-04CC-4A9A-AC25-9BF9B8D0E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9"/>
            <a:ext cx="9404723" cy="969682"/>
          </a:xfrm>
        </p:spPr>
        <p:txBody>
          <a:bodyPr/>
          <a:lstStyle/>
          <a:p>
            <a:r>
              <a:rPr lang="ru-RU" dirty="0"/>
              <a:t>Когерентные шумы</a:t>
            </a:r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E25CF2BC-F5ED-4653-9514-B8D6C5E29D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44008" y="1670012"/>
            <a:ext cx="3498766" cy="4478693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Когерентный шум является одним из</a:t>
            </a:r>
            <a:br>
              <a:rPr lang="ru-RU" dirty="0"/>
            </a:br>
            <a:r>
              <a:rPr lang="ru-RU" dirty="0"/>
              <a:t>видов сглаженных псевдослучайных шумов.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Преимущества</a:t>
            </a:r>
            <a:r>
              <a:rPr lang="en-US" dirty="0"/>
              <a:t>:</a:t>
            </a:r>
          </a:p>
          <a:p>
            <a:r>
              <a:rPr lang="ru-RU" dirty="0"/>
              <a:t>Поддаётся тонкой настройке</a:t>
            </a:r>
          </a:p>
          <a:p>
            <a:r>
              <a:rPr lang="ru-RU" dirty="0"/>
              <a:t>Бесконечен так как является функцией</a:t>
            </a:r>
          </a:p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9DD2654-C130-4C4A-89EC-F6968D231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A52916A0-5FCE-4E51-AA4B-2623B49485A9}"/>
              </a:ext>
            </a:extLst>
          </p:cNvPr>
          <p:cNvSpPr/>
          <p:nvPr/>
        </p:nvSpPr>
        <p:spPr>
          <a:xfrm>
            <a:off x="682324" y="1760738"/>
            <a:ext cx="5881438" cy="393825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F5D01F1-6289-484D-A1E9-5EC426B5395C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5956300" y="6396316"/>
            <a:ext cx="6023451" cy="457201"/>
          </a:xfrm>
        </p:spPr>
        <p:txBody>
          <a:bodyPr/>
          <a:lstStyle/>
          <a:p>
            <a:pPr algn="r"/>
            <a:r>
              <a:rPr lang="ru-RU" dirty="0"/>
              <a:t>Корж Д.А. МБОУ г. Иркутска Лицей №1, 11 класс</a:t>
            </a:r>
            <a:endParaRPr lang="en-US" dirty="0"/>
          </a:p>
        </p:txBody>
      </p:sp>
      <p:pic>
        <p:nvPicPr>
          <p:cNvPr id="1027" name="Рисунок 5" descr="Non-coherent-noise function graph">
            <a:extLst>
              <a:ext uri="{FF2B5EF4-FFF2-40B4-BE49-F238E27FC236}">
                <a16:creationId xmlns:a16="http://schemas.microsoft.com/office/drawing/2014/main" id="{0EB96B07-6208-4605-902B-83D7DC778A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958" y="3982367"/>
            <a:ext cx="289560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Рисунок 7" descr="Coherent-noise function graph">
            <a:extLst>
              <a:ext uri="{FF2B5EF4-FFF2-40B4-BE49-F238E27FC236}">
                <a16:creationId xmlns:a16="http://schemas.microsoft.com/office/drawing/2014/main" id="{4CCE6B62-4EEB-462B-A82D-CE681EA9F7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958" y="1825495"/>
            <a:ext cx="289560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Рисунок 1">
            <a:extLst>
              <a:ext uri="{FF2B5EF4-FFF2-40B4-BE49-F238E27FC236}">
                <a16:creationId xmlns:a16="http://schemas.microsoft.com/office/drawing/2014/main" id="{79F43014-528B-4230-BE79-EBF134F0C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5558" y="1825495"/>
            <a:ext cx="2777472" cy="3795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872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карты биомов</a:t>
            </a:r>
          </a:p>
        </p:txBody>
      </p:sp>
      <p:sp>
        <p:nvSpPr>
          <p:cNvPr id="13" name="Объект 12"/>
          <p:cNvSpPr>
            <a:spLocks noGrp="1"/>
          </p:cNvSpPr>
          <p:nvPr>
            <p:ph sz="half" idx="2"/>
          </p:nvPr>
        </p:nvSpPr>
        <p:spPr>
          <a:xfrm>
            <a:off x="6213293" y="1612900"/>
            <a:ext cx="4396341" cy="44786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Определения биома разнятся в зависимости от рассматриваемых параметров. Так, в определении Юджина Одума, биом — «термин, определяющий крупную региональную или субконтинентальную биосистему, характеризующуюся каким-либо основным типом растительности или другой характерной особенностью ландшафта».</a:t>
            </a:r>
          </a:p>
          <a:p>
            <a:endParaRPr lang="ru-RU" dirty="0"/>
          </a:p>
        </p:txBody>
      </p:sp>
      <p:sp>
        <p:nvSpPr>
          <p:cNvPr id="11" name="Объект 2"/>
          <p:cNvSpPr txBox="1">
            <a:spLocks/>
          </p:cNvSpPr>
          <p:nvPr/>
        </p:nvSpPr>
        <p:spPr>
          <a:xfrm>
            <a:off x="6703536" y="1729425"/>
            <a:ext cx="4223697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ru-RU" dirty="0"/>
          </a:p>
        </p:txBody>
      </p:sp>
      <p:pic>
        <p:nvPicPr>
          <p:cNvPr id="12" name="Объект 11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553"/>
                    </a14:imgEffect>
                    <a14:imgEffect>
                      <a14:saturation sat="80000"/>
                    </a14:imgEffect>
                    <a14:imgEffect>
                      <a14:brightnessContrast bright="5000" contrast="-2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1122" y="1729425"/>
            <a:ext cx="4611786" cy="3839859"/>
          </a:xfrm>
          <a:prstGeom prst="rect">
            <a:avLst/>
          </a:prstGeom>
          <a:ln w="228600">
            <a:solidFill>
              <a:schemeClr val="tx1"/>
            </a:solidFill>
            <a:miter lim="800000"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85DD146-B5F9-4A16-9D64-7A67A38E3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68ABFD6-1A80-4ED3-A521-9147D8DB862F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 algn="r"/>
            <a:r>
              <a:rPr lang="ru-RU"/>
              <a:t>Корж Д.А. МБОУ г. Иркутска Лицей №1, 11 класс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047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Цвет 6">
      <a:dk1>
        <a:srgbClr val="000000"/>
      </a:dk1>
      <a:lt1>
        <a:srgbClr val="FFFFFF"/>
      </a:lt1>
      <a:dk2>
        <a:srgbClr val="0E5580"/>
      </a:dk2>
      <a:lt2>
        <a:srgbClr val="FFFFFF"/>
      </a:lt2>
      <a:accent1>
        <a:srgbClr val="B2D562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1479</TotalTime>
  <Words>815</Words>
  <Application>Microsoft Office PowerPoint</Application>
  <PresentationFormat>Широкоэкранный</PresentationFormat>
  <Paragraphs>116</Paragraphs>
  <Slides>20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7" baseType="lpstr">
      <vt:lpstr>Wingdings 3</vt:lpstr>
      <vt:lpstr>Century Gothic</vt:lpstr>
      <vt:lpstr>DINPro-Bold</vt:lpstr>
      <vt:lpstr>DIN Alternate</vt:lpstr>
      <vt:lpstr>Arial</vt:lpstr>
      <vt:lpstr>Calibri</vt:lpstr>
      <vt:lpstr>Ион</vt:lpstr>
      <vt:lpstr>Разработка процедурного генератора бесконечных ландшафтов </vt:lpstr>
      <vt:lpstr>Введение</vt:lpstr>
      <vt:lpstr>Историческая справка</vt:lpstr>
      <vt:lpstr>Общий план</vt:lpstr>
      <vt:lpstr>Создание карты высот</vt:lpstr>
      <vt:lpstr>Алгоритм Diamond-Square</vt:lpstr>
      <vt:lpstr>Складки на краях ландшафта</vt:lpstr>
      <vt:lpstr>Когерентные шумы</vt:lpstr>
      <vt:lpstr>Создание карты биомов</vt:lpstr>
      <vt:lpstr>Карта биомов реального мира</vt:lpstr>
      <vt:lpstr>Применение к визуальной модели</vt:lpstr>
      <vt:lpstr>Хронология развития проекта</vt:lpstr>
      <vt:lpstr>Отложенные вычисления</vt:lpstr>
      <vt:lpstr>Отложенные вычисления</vt:lpstr>
      <vt:lpstr>Система модификаторов</vt:lpstr>
      <vt:lpstr>Климатические модификаторы</vt:lpstr>
      <vt:lpstr>Технические модификаторы</vt:lpstr>
      <vt:lpstr>Презентация PowerPoint</vt:lpstr>
      <vt:lpstr>Источники информации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Процедурная генерация ландшафтов</dc:title>
  <dc:creator>STYLER2012</dc:creator>
  <cp:lastModifiedBy>kovalsky2012@mail.ru</cp:lastModifiedBy>
  <cp:revision>261</cp:revision>
  <dcterms:created xsi:type="dcterms:W3CDTF">2016-04-15T13:43:45Z</dcterms:created>
  <dcterms:modified xsi:type="dcterms:W3CDTF">2017-11-20T12:57:17Z</dcterms:modified>
</cp:coreProperties>
</file>

<file path=docProps/thumbnail.jpeg>
</file>